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4"/>
  </p:notesMasterIdLst>
  <p:handoutMasterIdLst>
    <p:handoutMasterId r:id="rId45"/>
  </p:handoutMasterIdLst>
  <p:sldIdLst>
    <p:sldId id="256" r:id="rId5"/>
    <p:sldId id="711" r:id="rId6"/>
    <p:sldId id="712" r:id="rId7"/>
    <p:sldId id="715" r:id="rId8"/>
    <p:sldId id="716" r:id="rId9"/>
    <p:sldId id="760" r:id="rId10"/>
    <p:sldId id="767" r:id="rId11"/>
    <p:sldId id="771" r:id="rId12"/>
    <p:sldId id="766" r:id="rId13"/>
    <p:sldId id="773" r:id="rId14"/>
    <p:sldId id="772" r:id="rId15"/>
    <p:sldId id="774" r:id="rId16"/>
    <p:sldId id="775" r:id="rId17"/>
    <p:sldId id="768" r:id="rId18"/>
    <p:sldId id="776" r:id="rId19"/>
    <p:sldId id="781" r:id="rId20"/>
    <p:sldId id="782" r:id="rId21"/>
    <p:sldId id="778" r:id="rId22"/>
    <p:sldId id="779" r:id="rId23"/>
    <p:sldId id="777" r:id="rId24"/>
    <p:sldId id="769" r:id="rId25"/>
    <p:sldId id="783" r:id="rId26"/>
    <p:sldId id="784" r:id="rId27"/>
    <p:sldId id="785" r:id="rId28"/>
    <p:sldId id="770" r:id="rId29"/>
    <p:sldId id="786" r:id="rId30"/>
    <p:sldId id="788" r:id="rId31"/>
    <p:sldId id="789" r:id="rId32"/>
    <p:sldId id="790" r:id="rId33"/>
    <p:sldId id="791" r:id="rId34"/>
    <p:sldId id="792" r:id="rId35"/>
    <p:sldId id="793" r:id="rId36"/>
    <p:sldId id="794" r:id="rId37"/>
    <p:sldId id="795" r:id="rId38"/>
    <p:sldId id="796" r:id="rId39"/>
    <p:sldId id="797" r:id="rId40"/>
    <p:sldId id="798" r:id="rId41"/>
    <p:sldId id="799" r:id="rId42"/>
    <p:sldId id="800" r:id="rId43"/>
  </p:sldIdLst>
  <p:sldSz cx="9144000" cy="6858000" type="screen4x3"/>
  <p:notesSz cx="9928225" cy="6797675"/>
  <p:custDataLst>
    <p:tags r:id="rId4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7/13/2017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122131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768963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567759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64315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00767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49619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709156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249308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457114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157368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785632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971074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82075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9034274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295077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966704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969627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7505730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7764460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535857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145630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83158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1340032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169654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161367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7662123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090867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2156512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326889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141481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654810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782360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539625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slide" Target="../slides/slide21.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6804248" y="620688"/>
            <a:ext cx="1373234"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Exam Questions</a:t>
            </a:r>
            <a:endParaRPr lang="en-GB" sz="11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4742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6.1 – Using DM Tools</a:t>
            </a:r>
            <a:endParaRPr lang="en-GB" sz="11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1740973" y="620688"/>
            <a:ext cx="156928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6.2</a:t>
            </a:r>
            <a:r>
              <a:rPr lang="en-GB" sz="1100" b="1" baseline="0" dirty="0" smtClean="0">
                <a:latin typeface="Arial" panose="020B0604020202020204" pitchFamily="34" charset="0"/>
                <a:cs typeface="Arial" panose="020B0604020202020204" pitchFamily="34" charset="0"/>
              </a:rPr>
              <a:t> – Using Strategies</a:t>
            </a:r>
            <a:endParaRPr lang="en-GB" sz="11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359547" y="620688"/>
            <a:ext cx="15651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6.3 – Making Decisions</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4974030" y="620688"/>
            <a:ext cx="178092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6.4 – Justifying Decisions</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LO6%20-%20Tasks/6.1%20-%20Ansoff%20Matrix.mp4" TargetMode="External"/><Relationship Id="rId3" Type="http://schemas.openxmlformats.org/officeDocument/2006/relationships/slideLayout" Target="../slideLayouts/slideLayout4.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hyperlink" Target="LO6%20-%20Tasks/6.1%20-%20Ansoff%20Matrix.mp4" TargetMode="External"/><Relationship Id="rId3" Type="http://schemas.openxmlformats.org/officeDocument/2006/relationships/slideLayout" Target="../slideLayouts/slideLayout4.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LO6%20-%20Tasks/6%20-%20Exam%20Questions.docx"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9512" y="5733256"/>
            <a:ext cx="8784976" cy="700978"/>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LO6 - </a:t>
            </a: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 able to use </a:t>
            </a:r>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information to Make </a:t>
            </a:r>
            <a:r>
              <a:rPr lang="en-US"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Justify Business Decisions</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03 – Business Decisions</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788407220"/>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How the school changes for a week or two during inspection.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The likely things that could be found during an Audit.</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Decision Trees and how duties get handed down.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A SWOT analysis of your own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Writing a pros sand cons list of doing a task, an audit is that on a large scale.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58499"/>
          </a:xfrm>
          <a:prstGeom prst="rect">
            <a:avLst/>
          </a:prstGeom>
        </p:spPr>
        <p:txBody>
          <a:bodyPr wrap="square">
            <a:spAutoFit/>
          </a:bodyPr>
          <a:lstStyle/>
          <a:p>
            <a:pPr marL="360363" lvl="1" indent="-342900">
              <a:spcAft>
                <a:spcPts val="300"/>
              </a:spcAft>
              <a:buClr>
                <a:srgbClr val="00B050"/>
              </a:buClr>
              <a:buFont typeface="Wingdings 3" panose="05040102010807070707" pitchFamily="18" charset="2"/>
              <a:buChar char=""/>
            </a:pPr>
            <a:r>
              <a:rPr lang="en-US" sz="1600" b="1" dirty="0" smtClean="0"/>
              <a:t>Competitor analysis </a:t>
            </a:r>
            <a:r>
              <a:rPr lang="en-US" sz="1600" dirty="0"/>
              <a:t>- Strategic planners consider external factors, such as the competitive </a:t>
            </a:r>
            <a:r>
              <a:rPr lang="en-US" sz="1600" dirty="0" smtClean="0"/>
              <a:t>environment when </a:t>
            </a:r>
            <a:r>
              <a:rPr lang="en-US" sz="1600" dirty="0"/>
              <a:t>crafting strategic plans. Competitive analysis involves taking stock of the number and nature of competitors presenting a direct or indirect threat to a </a:t>
            </a:r>
            <a:r>
              <a:rPr lang="en-US" sz="1600" dirty="0" smtClean="0"/>
              <a:t>business.</a:t>
            </a:r>
          </a:p>
          <a:p>
            <a:pPr marL="360363" lvl="1" indent="-342900">
              <a:spcAft>
                <a:spcPts val="300"/>
              </a:spcAft>
              <a:buClr>
                <a:srgbClr val="00B050"/>
              </a:buClr>
              <a:buFont typeface="Wingdings 3" panose="05040102010807070707" pitchFamily="18" charset="2"/>
              <a:buChar char=""/>
            </a:pPr>
            <a:r>
              <a:rPr lang="en-US" sz="1600" dirty="0" smtClean="0"/>
              <a:t>Competitive </a:t>
            </a:r>
            <a:r>
              <a:rPr lang="en-US" sz="1600" dirty="0"/>
              <a:t>analysis can provide </a:t>
            </a:r>
            <a:r>
              <a:rPr lang="en-US" sz="1600" dirty="0" smtClean="0"/>
              <a:t>a business </a:t>
            </a:r>
            <a:r>
              <a:rPr lang="en-US" sz="1600" dirty="0"/>
              <a:t>with a clearer understanding of the marketplace conditions in an industry they are considering breaking into, or help established businesses refine their strategic </a:t>
            </a:r>
            <a:r>
              <a:rPr lang="en-US" sz="1600" dirty="0" smtClean="0"/>
              <a:t>purpose.</a:t>
            </a:r>
          </a:p>
          <a:p>
            <a:pPr marL="360363" lvl="1" indent="-342900">
              <a:spcAft>
                <a:spcPts val="300"/>
              </a:spcAft>
              <a:buClr>
                <a:srgbClr val="00B050"/>
              </a:buClr>
              <a:buFont typeface="Wingdings 3" panose="05040102010807070707" pitchFamily="18" charset="2"/>
              <a:buChar char=""/>
            </a:pPr>
            <a:r>
              <a:rPr lang="en-US" sz="1600" dirty="0" smtClean="0"/>
              <a:t>Strengths include:</a:t>
            </a:r>
          </a:p>
          <a:p>
            <a:pPr marL="631825" lvl="1" indent="-271463">
              <a:spcAft>
                <a:spcPts val="300"/>
              </a:spcAft>
              <a:buClr>
                <a:srgbClr val="00B050"/>
              </a:buClr>
              <a:buFont typeface="Arial" panose="020B0604020202020204" pitchFamily="34" charset="0"/>
              <a:buChar char="•"/>
            </a:pPr>
            <a:r>
              <a:rPr lang="en-US" sz="1600" b="1" dirty="0" smtClean="0"/>
              <a:t>Identifying Market Gaps </a:t>
            </a:r>
            <a:r>
              <a:rPr lang="en-US" sz="1600" dirty="0" smtClean="0"/>
              <a:t>- Competitive </a:t>
            </a:r>
            <a:r>
              <a:rPr lang="en-US" sz="1600" dirty="0"/>
              <a:t>analysis allows strategic planners to develop matrixes for spotting unserved or underserved gaps in the market</a:t>
            </a:r>
            <a:r>
              <a:rPr lang="en-US" sz="1600" dirty="0" smtClean="0"/>
              <a:t>.</a:t>
            </a:r>
          </a:p>
          <a:p>
            <a:pPr marL="631825" lvl="1" indent="-271463">
              <a:spcAft>
                <a:spcPts val="300"/>
              </a:spcAft>
              <a:buClr>
                <a:srgbClr val="00B050"/>
              </a:buClr>
              <a:buFont typeface="Arial" panose="020B0604020202020204" pitchFamily="34" charset="0"/>
              <a:buChar char="•"/>
            </a:pPr>
            <a:r>
              <a:rPr lang="en-US" sz="1600" b="1" dirty="0"/>
              <a:t>Product </a:t>
            </a:r>
            <a:r>
              <a:rPr lang="en-US" sz="1600" b="1" dirty="0" smtClean="0"/>
              <a:t>Development </a:t>
            </a:r>
            <a:r>
              <a:rPr lang="en-US" sz="1600" dirty="0" smtClean="0"/>
              <a:t>-  In highly </a:t>
            </a:r>
            <a:r>
              <a:rPr lang="en-US" sz="1600" dirty="0"/>
              <a:t>competitive industries, companies can gain a tremendous advantage by learning what their competitors are developing or improving for future product releases. Knowing the directions competitors plan to take for their product lines can help a company develop products that trump competitors in terms of price, functionality or quality. </a:t>
            </a:r>
            <a:endParaRPr lang="en-US" sz="1600" dirty="0" smtClean="0"/>
          </a:p>
          <a:p>
            <a:pPr marL="631825" lvl="1" indent="-271463">
              <a:spcAft>
                <a:spcPts val="300"/>
              </a:spcAft>
              <a:buClr>
                <a:srgbClr val="00B050"/>
              </a:buClr>
              <a:buFont typeface="Arial" panose="020B0604020202020204" pitchFamily="34" charset="0"/>
              <a:buChar char="•"/>
            </a:pPr>
            <a:r>
              <a:rPr lang="en-US" sz="1600" b="1" dirty="0" smtClean="0"/>
              <a:t>Identifying Market Trends </a:t>
            </a:r>
            <a:r>
              <a:rPr lang="en-US" sz="1600" dirty="0" smtClean="0"/>
              <a:t>- Competitive </a:t>
            </a:r>
            <a:r>
              <a:rPr lang="en-US" sz="1600" dirty="0"/>
              <a:t>analysis can reveal broad trends in the marketplace, again providing the advantage of being able to spot opportunities for differentiating your products and services. </a:t>
            </a:r>
          </a:p>
        </p:txBody>
      </p:sp>
      <p:sp>
        <p:nvSpPr>
          <p:cNvPr id="14" name="Title 2"/>
          <p:cNvSpPr>
            <a:spLocks noGrp="1"/>
          </p:cNvSpPr>
          <p:nvPr>
            <p:ph type="title"/>
          </p:nvPr>
        </p:nvSpPr>
        <p:spPr>
          <a:xfrm>
            <a:off x="70266" y="72008"/>
            <a:ext cx="8859452" cy="548680"/>
          </a:xfrm>
        </p:spPr>
        <p:txBody>
          <a:bodyPr>
            <a:noAutofit/>
          </a:bodyPr>
          <a:lstStyle/>
          <a:p>
            <a:r>
              <a:rPr lang="en-US" sz="3200" smtClean="0"/>
              <a:t>6.1 </a:t>
            </a:r>
            <a:r>
              <a:rPr lang="en-US" sz="3200" dirty="0" smtClean="0"/>
              <a:t>– How to Use Business Decision-Making Tools</a:t>
            </a:r>
            <a:endParaRPr lang="en-US" sz="3200" dirty="0"/>
          </a:p>
        </p:txBody>
      </p:sp>
    </p:spTree>
    <p:extLst>
      <p:ext uri="{BB962C8B-B14F-4D97-AF65-F5344CB8AC3E}">
        <p14:creationId xmlns:p14="http://schemas.microsoft.com/office/powerpoint/2010/main" val="42236980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484578"/>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660" b="1" dirty="0" smtClean="0"/>
              <a:t>Stakeholder analysis </a:t>
            </a:r>
            <a:r>
              <a:rPr lang="en-US" sz="1660" dirty="0"/>
              <a:t>- Stakeholder analysis is a process of systematically gathering and </a:t>
            </a:r>
            <a:r>
              <a:rPr lang="en-US" sz="1660" dirty="0" err="1" smtClean="0"/>
              <a:t>analysing</a:t>
            </a:r>
            <a:r>
              <a:rPr lang="en-US" sz="1660" dirty="0" smtClean="0"/>
              <a:t> </a:t>
            </a:r>
            <a:r>
              <a:rPr lang="en-US" sz="1660" dirty="0"/>
              <a:t>qualitative </a:t>
            </a:r>
            <a:r>
              <a:rPr lang="en-US" sz="1660" dirty="0" smtClean="0"/>
              <a:t>information </a:t>
            </a:r>
            <a:r>
              <a:rPr lang="en-US" sz="1660" dirty="0"/>
              <a:t>to determine whose interests should be taken into account when developing and/or implementing a policy or program</a:t>
            </a:r>
            <a:r>
              <a:rPr lang="en-US" sz="1660" dirty="0" smtClean="0"/>
              <a:t>.</a:t>
            </a:r>
          </a:p>
          <a:p>
            <a:pPr marL="360363" lvl="1" indent="-342900">
              <a:spcAft>
                <a:spcPts val="600"/>
              </a:spcAft>
              <a:buClr>
                <a:srgbClr val="00B050"/>
              </a:buClr>
              <a:buFont typeface="Wingdings 3" panose="05040102010807070707" pitchFamily="18" charset="2"/>
              <a:buChar char=""/>
            </a:pPr>
            <a:r>
              <a:rPr lang="en-US" sz="1660" dirty="0"/>
              <a:t>The first step in Stakeholder Analysis is to identify who your stakeholders are. The next step is to work out their power, influence and interest, so you know who you should focus on. The final step is to develop a good understanding of the most important stakeholders so that you know how they are likely to respond, and so that you can work out how to win their </a:t>
            </a:r>
            <a:r>
              <a:rPr lang="en-US" sz="1660" dirty="0" smtClean="0"/>
              <a:t>support.</a:t>
            </a:r>
          </a:p>
          <a:p>
            <a:pPr marL="360363" lvl="1" indent="-342900">
              <a:spcAft>
                <a:spcPts val="600"/>
              </a:spcAft>
              <a:buClr>
                <a:srgbClr val="00B050"/>
              </a:buClr>
              <a:buFont typeface="Wingdings 3" panose="05040102010807070707" pitchFamily="18" charset="2"/>
              <a:buChar char=""/>
            </a:pPr>
            <a:r>
              <a:rPr lang="en-US" sz="1660" b="1" dirty="0" smtClean="0"/>
              <a:t>Strengths include:</a:t>
            </a:r>
          </a:p>
          <a:p>
            <a:pPr marL="631825" lvl="1" indent="-254000">
              <a:spcAft>
                <a:spcPts val="600"/>
              </a:spcAft>
              <a:buClr>
                <a:srgbClr val="00B050"/>
              </a:buClr>
              <a:buFont typeface="Arial" panose="020B0604020202020204" pitchFamily="34" charset="0"/>
              <a:buChar char="•"/>
            </a:pPr>
            <a:r>
              <a:rPr lang="en-US" sz="1660" dirty="0"/>
              <a:t> You can use the opinions of the most powerful stakeholders to shape your projects at an early </a:t>
            </a:r>
            <a:r>
              <a:rPr lang="en-US" sz="1660" dirty="0" smtClean="0"/>
              <a:t>stage, making </a:t>
            </a:r>
            <a:r>
              <a:rPr lang="en-US" sz="1660" dirty="0"/>
              <a:t>it more likely that they will support </a:t>
            </a:r>
            <a:r>
              <a:rPr lang="en-US" sz="1660" dirty="0" smtClean="0"/>
              <a:t>you.</a:t>
            </a:r>
            <a:endParaRPr lang="en-US" sz="1660" dirty="0"/>
          </a:p>
          <a:p>
            <a:pPr marL="631825" lvl="1" indent="-254000">
              <a:spcAft>
                <a:spcPts val="600"/>
              </a:spcAft>
              <a:buClr>
                <a:srgbClr val="00B050"/>
              </a:buClr>
              <a:buFont typeface="Arial" panose="020B0604020202020204" pitchFamily="34" charset="0"/>
              <a:buChar char="•"/>
            </a:pPr>
            <a:r>
              <a:rPr lang="en-US" sz="1660" dirty="0"/>
              <a:t>Gaining support from powerful stakeholders can help you to win more resources – </a:t>
            </a:r>
            <a:r>
              <a:rPr lang="en-US" sz="1660" dirty="0" smtClean="0"/>
              <a:t>increasing the success likelihood.</a:t>
            </a:r>
            <a:endParaRPr lang="en-US" sz="1660" dirty="0"/>
          </a:p>
          <a:p>
            <a:pPr marL="631825" lvl="1" indent="-254000">
              <a:spcAft>
                <a:spcPts val="600"/>
              </a:spcAft>
              <a:buClr>
                <a:srgbClr val="00B050"/>
              </a:buClr>
              <a:buFont typeface="Arial" panose="020B0604020202020204" pitchFamily="34" charset="0"/>
              <a:buChar char="•"/>
            </a:pPr>
            <a:r>
              <a:rPr lang="en-US" sz="1660" dirty="0"/>
              <a:t>By communicating with stakeholders early and frequently, you can ensure that they fully understand what you are doing and understand the benefits of your </a:t>
            </a:r>
            <a:r>
              <a:rPr lang="en-US" sz="1660" dirty="0" smtClean="0"/>
              <a:t>project.</a:t>
            </a:r>
            <a:endParaRPr lang="en-US" sz="1660" dirty="0"/>
          </a:p>
          <a:p>
            <a:pPr marL="631825" lvl="1" indent="-254000">
              <a:spcAft>
                <a:spcPts val="600"/>
              </a:spcAft>
              <a:buClr>
                <a:srgbClr val="00B050"/>
              </a:buClr>
              <a:buFont typeface="Arial" panose="020B0604020202020204" pitchFamily="34" charset="0"/>
              <a:buChar char="•"/>
            </a:pPr>
            <a:r>
              <a:rPr lang="en-US" sz="1660" dirty="0"/>
              <a:t>You can anticipate what people's reaction to your project may be, and build into your plan the actions that will win people's support</a:t>
            </a:r>
            <a:r>
              <a:rPr lang="en-US" sz="1660" dirty="0" smtClean="0"/>
              <a:t>.</a:t>
            </a:r>
          </a:p>
          <a:p>
            <a:pPr marL="285750" lvl="1" indent="-285750">
              <a:spcAft>
                <a:spcPts val="600"/>
              </a:spcAft>
              <a:buClr>
                <a:srgbClr val="00B050"/>
              </a:buClr>
              <a:buFont typeface="Wingdings 3" panose="05040102010807070707" pitchFamily="18" charset="2"/>
              <a:buChar char=""/>
            </a:pPr>
            <a:r>
              <a:rPr lang="en-US" sz="1660" b="1" dirty="0" smtClean="0">
                <a:solidFill>
                  <a:srgbClr val="FF0000"/>
                </a:solidFill>
              </a:rPr>
              <a:t>Task 6.2 </a:t>
            </a:r>
            <a:r>
              <a:rPr lang="en-US" sz="1660" dirty="0" smtClean="0">
                <a:solidFill>
                  <a:srgbClr val="FF0000"/>
                </a:solidFill>
              </a:rPr>
              <a:t>– For Enderoth School create a 5 point Competitor and Stakeholder Analysis outlining the Strengths and Weaknesses of doing such an analysis.</a:t>
            </a:r>
            <a:endParaRPr lang="en-US" sz="166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smtClean="0"/>
              <a:t>6.1 </a:t>
            </a:r>
            <a:r>
              <a:rPr lang="en-US" sz="3200" dirty="0" smtClean="0"/>
              <a:t>– How to Use Business Decision-Making Tools</a:t>
            </a:r>
            <a:endParaRPr lang="en-US" sz="3200" dirty="0"/>
          </a:p>
        </p:txBody>
      </p:sp>
    </p:spTree>
    <p:extLst>
      <p:ext uri="{BB962C8B-B14F-4D97-AF65-F5344CB8AC3E}">
        <p14:creationId xmlns:p14="http://schemas.microsoft.com/office/powerpoint/2010/main" val="11566766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192689" cy="5570756"/>
          </a:xfrm>
          <a:prstGeom prst="rect">
            <a:avLst/>
          </a:prstGeom>
        </p:spPr>
        <p:txBody>
          <a:bodyPr wrap="square">
            <a:spAutoFit/>
          </a:bodyPr>
          <a:lstStyle/>
          <a:p>
            <a:pPr marL="342900" lvl="1" indent="-342900">
              <a:spcAft>
                <a:spcPts val="600"/>
              </a:spcAft>
              <a:buClr>
                <a:srgbClr val="00B050"/>
              </a:buClr>
              <a:buFont typeface="Wingdings 3" panose="05040102010807070707" pitchFamily="18" charset="2"/>
              <a:buChar char=""/>
            </a:pPr>
            <a:r>
              <a:rPr lang="en-US" sz="1600" b="1" dirty="0" err="1" smtClean="0"/>
              <a:t>Ansoff’s</a:t>
            </a:r>
            <a:r>
              <a:rPr lang="en-US" sz="1600" b="1" dirty="0" smtClean="0"/>
              <a:t> matrix </a:t>
            </a:r>
            <a:r>
              <a:rPr lang="en-US" sz="1600" dirty="0" smtClean="0"/>
              <a:t>– One of the most commonly quoted business strategies is the </a:t>
            </a:r>
            <a:r>
              <a:rPr lang="en-US" sz="1600" dirty="0" err="1" smtClean="0"/>
              <a:t>Ansoff</a:t>
            </a:r>
            <a:r>
              <a:rPr lang="en-US" sz="1600" dirty="0" smtClean="0"/>
              <a:t> Matrix. This </a:t>
            </a:r>
            <a:r>
              <a:rPr lang="en-US" sz="1600" dirty="0"/>
              <a:t>matrix is another marketing planning tool that helps a business determine its product and market growth </a:t>
            </a:r>
            <a:r>
              <a:rPr lang="en-US" sz="1600" dirty="0" smtClean="0"/>
              <a:t>strategy.</a:t>
            </a:r>
          </a:p>
          <a:p>
            <a:pPr marL="342900" lvl="1" indent="-342900">
              <a:spcAft>
                <a:spcPts val="600"/>
              </a:spcAft>
              <a:buClr>
                <a:srgbClr val="00B050"/>
              </a:buClr>
              <a:buFont typeface="Wingdings 3" panose="05040102010807070707" pitchFamily="18" charset="2"/>
              <a:buChar char=""/>
            </a:pPr>
            <a:r>
              <a:rPr lang="en-US" sz="1600" dirty="0" err="1" smtClean="0"/>
              <a:t>Ansoff’s</a:t>
            </a:r>
            <a:r>
              <a:rPr lang="en-US" sz="1600" dirty="0" smtClean="0"/>
              <a:t> </a:t>
            </a:r>
            <a:r>
              <a:rPr lang="en-US" sz="1600" dirty="0"/>
              <a:t>product/market growth matrix suggests that a business’ attempts to grow depend on whether it markets new or existing products in new or existing markets. The output from the </a:t>
            </a:r>
            <a:r>
              <a:rPr lang="en-US" sz="1600" dirty="0" err="1"/>
              <a:t>Ansoff</a:t>
            </a:r>
            <a:r>
              <a:rPr lang="en-US" sz="1600" dirty="0"/>
              <a:t> product/market matrix is a series of suggested growth strategies which set the direction for the business strategy. </a:t>
            </a:r>
          </a:p>
          <a:p>
            <a:pPr marL="541338" lvl="1" indent="-252413">
              <a:spcAft>
                <a:spcPts val="600"/>
              </a:spcAft>
              <a:buClr>
                <a:srgbClr val="00B050"/>
              </a:buClr>
              <a:buFont typeface="Arial" panose="020B0604020202020204" pitchFamily="34" charset="0"/>
              <a:buChar char="•"/>
            </a:pPr>
            <a:r>
              <a:rPr lang="en-US" sz="1600" b="1" dirty="0"/>
              <a:t>Market </a:t>
            </a:r>
            <a:r>
              <a:rPr lang="en-US" sz="1600" b="1" dirty="0" smtClean="0"/>
              <a:t>penetration </a:t>
            </a:r>
            <a:r>
              <a:rPr lang="en-US" sz="1600" dirty="0" smtClean="0"/>
              <a:t>- This </a:t>
            </a:r>
            <a:r>
              <a:rPr lang="en-US" sz="1600" dirty="0"/>
              <a:t>is the name given to a growth strategy where the business focuses on selling existing products into existing markets</a:t>
            </a:r>
            <a:r>
              <a:rPr lang="en-US" sz="1600" dirty="0" smtClean="0"/>
              <a:t>.</a:t>
            </a:r>
            <a:endParaRPr lang="en-US" sz="1600" dirty="0"/>
          </a:p>
          <a:p>
            <a:pPr marL="541338" lvl="1" indent="-252413">
              <a:spcAft>
                <a:spcPts val="600"/>
              </a:spcAft>
              <a:buClr>
                <a:srgbClr val="00B050"/>
              </a:buClr>
              <a:buFont typeface="Arial" panose="020B0604020202020204" pitchFamily="34" charset="0"/>
              <a:buChar char="•"/>
            </a:pPr>
            <a:r>
              <a:rPr lang="en-US" sz="1600" dirty="0" smtClean="0"/>
              <a:t>Benefits are to maintain </a:t>
            </a:r>
            <a:r>
              <a:rPr lang="en-US" sz="1600" dirty="0"/>
              <a:t>or increase the market share of current </a:t>
            </a:r>
            <a:r>
              <a:rPr lang="en-US" sz="1600" dirty="0" smtClean="0"/>
              <a:t>products, secure </a:t>
            </a:r>
            <a:r>
              <a:rPr lang="en-US" sz="1600" dirty="0"/>
              <a:t>dominance of growth </a:t>
            </a:r>
            <a:r>
              <a:rPr lang="en-US" sz="1600" dirty="0" smtClean="0"/>
              <a:t>markets, Increase </a:t>
            </a:r>
            <a:r>
              <a:rPr lang="en-US" sz="1600" dirty="0"/>
              <a:t>usage by existing customers </a:t>
            </a:r>
            <a:r>
              <a:rPr lang="en-US" sz="1600" dirty="0" smtClean="0"/>
              <a:t>Market development</a:t>
            </a:r>
            <a:endParaRPr lang="en-US" sz="1600" dirty="0"/>
          </a:p>
          <a:p>
            <a:pPr marL="541338" lvl="1" indent="-252413">
              <a:spcAft>
                <a:spcPts val="600"/>
              </a:spcAft>
              <a:buClr>
                <a:srgbClr val="00B050"/>
              </a:buClr>
              <a:buFont typeface="Arial" panose="020B0604020202020204" pitchFamily="34" charset="0"/>
              <a:buChar char="•"/>
            </a:pPr>
            <a:r>
              <a:rPr lang="en-US" sz="1600" b="1" dirty="0"/>
              <a:t>Market development </a:t>
            </a:r>
            <a:r>
              <a:rPr lang="en-US" sz="1600" dirty="0" smtClean="0"/>
              <a:t>- A </a:t>
            </a:r>
            <a:r>
              <a:rPr lang="en-US" sz="1600" dirty="0"/>
              <a:t>growth strategy where the business seeks to sell its existing products into new </a:t>
            </a:r>
            <a:r>
              <a:rPr lang="en-US" sz="1600" dirty="0" smtClean="0"/>
              <a:t>markets through: New </a:t>
            </a:r>
            <a:r>
              <a:rPr lang="en-US" sz="1600" dirty="0"/>
              <a:t>geographical </a:t>
            </a:r>
            <a:r>
              <a:rPr lang="en-US" sz="1600" dirty="0" smtClean="0"/>
              <a:t>markets, New </a:t>
            </a:r>
            <a:r>
              <a:rPr lang="en-US" sz="1600" dirty="0"/>
              <a:t>product dimensions or </a:t>
            </a:r>
            <a:r>
              <a:rPr lang="en-US" sz="1600" dirty="0" smtClean="0"/>
              <a:t>packaging, New </a:t>
            </a:r>
            <a:r>
              <a:rPr lang="en-US" sz="1600" dirty="0"/>
              <a:t>distribution </a:t>
            </a:r>
            <a:r>
              <a:rPr lang="en-US" sz="1600" dirty="0" smtClean="0"/>
              <a:t>channels, Different </a:t>
            </a:r>
            <a:r>
              <a:rPr lang="en-US" sz="1600" dirty="0"/>
              <a:t>pricing policies to attract different </a:t>
            </a:r>
            <a:r>
              <a:rPr lang="en-US" sz="1600" dirty="0" smtClean="0"/>
              <a:t>customers</a:t>
            </a:r>
          </a:p>
        </p:txBody>
      </p:sp>
      <p:sp>
        <p:nvSpPr>
          <p:cNvPr id="14" name="Title 2"/>
          <p:cNvSpPr>
            <a:spLocks noGrp="1"/>
          </p:cNvSpPr>
          <p:nvPr>
            <p:ph type="title"/>
          </p:nvPr>
        </p:nvSpPr>
        <p:spPr>
          <a:xfrm>
            <a:off x="70266" y="72008"/>
            <a:ext cx="8859452" cy="548680"/>
          </a:xfrm>
        </p:spPr>
        <p:txBody>
          <a:bodyPr>
            <a:noAutofit/>
          </a:bodyPr>
          <a:lstStyle/>
          <a:p>
            <a:r>
              <a:rPr lang="en-US" sz="3200" smtClean="0"/>
              <a:t>6.1 </a:t>
            </a:r>
            <a:r>
              <a:rPr lang="en-US" sz="3200" dirty="0" smtClean="0"/>
              <a:t>– How to Use Business Decision-Making Tools</a:t>
            </a:r>
            <a:endParaRPr lang="en-US" sz="3200" dirty="0"/>
          </a:p>
        </p:txBody>
      </p:sp>
      <p:pic>
        <p:nvPicPr>
          <p:cNvPr id="7" name="Picture 2" descr="https://s3-eu-west-1.amazonaws.com/tutor2u-media/subjects/business/diagrams/strategy-ansoffmatrix-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16374" y="1052736"/>
            <a:ext cx="2304097" cy="14812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ansoff matrix"/>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16217" y="2688056"/>
            <a:ext cx="2301831" cy="1677048"/>
          </a:xfrm>
          <a:prstGeom prst="rect">
            <a:avLst/>
          </a:prstGeom>
          <a:noFill/>
          <a:extLst>
            <a:ext uri="{909E8E84-426E-40DD-AFC4-6F175D3DCCD1}">
              <a14:hiddenFill xmlns:a14="http://schemas.microsoft.com/office/drawing/2010/main">
                <a:solidFill>
                  <a:srgbClr val="FFFFFF"/>
                </a:solidFill>
              </a14:hiddenFill>
            </a:ext>
          </a:extLst>
        </p:spPr>
      </p:pic>
      <p:pic>
        <p:nvPicPr>
          <p:cNvPr id="10" name="6.1 - Ansoff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516216" y="4437112"/>
            <a:ext cx="2301831" cy="1719180"/>
          </a:xfrm>
          <a:prstGeom prst="rect">
            <a:avLst/>
          </a:prstGeom>
        </p:spPr>
      </p:pic>
      <p:sp>
        <p:nvSpPr>
          <p:cNvPr id="11" name="TextBox 10">
            <a:hlinkClick r:id="rId8" action="ppaction://hlinkfile"/>
          </p:cNvPr>
          <p:cNvSpPr txBox="1"/>
          <p:nvPr/>
        </p:nvSpPr>
        <p:spPr>
          <a:xfrm>
            <a:off x="7092280" y="6243598"/>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Tree>
    <p:extLst>
      <p:ext uri="{BB962C8B-B14F-4D97-AF65-F5344CB8AC3E}">
        <p14:creationId xmlns:p14="http://schemas.microsoft.com/office/powerpoint/2010/main" val="246765362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264697" cy="5940088"/>
          </a:xfrm>
          <a:prstGeom prst="rect">
            <a:avLst/>
          </a:prstGeom>
        </p:spPr>
        <p:txBody>
          <a:bodyPr wrap="square">
            <a:spAutoFit/>
          </a:bodyPr>
          <a:lstStyle/>
          <a:p>
            <a:pPr marL="541338" lvl="1" indent="-252413">
              <a:spcAft>
                <a:spcPts val="600"/>
              </a:spcAft>
              <a:buClr>
                <a:srgbClr val="00B050"/>
              </a:buClr>
              <a:buFont typeface="Arial" panose="020B0604020202020204" pitchFamily="34" charset="0"/>
              <a:buChar char="•"/>
            </a:pPr>
            <a:r>
              <a:rPr lang="en-US" sz="1460" b="1" dirty="0" smtClean="0"/>
              <a:t>Product development </a:t>
            </a:r>
            <a:r>
              <a:rPr lang="en-US" sz="1460" dirty="0" smtClean="0"/>
              <a:t>-  A growth </a:t>
            </a:r>
            <a:r>
              <a:rPr lang="en-US" sz="1460" dirty="0"/>
              <a:t>strategy where a business aims to introduce new products into existing markets. This strategy may require the development of new competencies and requires the business to develop modified products which can appeal to existing markets</a:t>
            </a:r>
            <a:r>
              <a:rPr lang="en-US" sz="1460" dirty="0" smtClean="0"/>
              <a:t>. Benefits include:</a:t>
            </a:r>
            <a:endParaRPr lang="en-US" sz="1460" dirty="0"/>
          </a:p>
          <a:p>
            <a:pPr marL="541338" lvl="1" indent="-252413">
              <a:spcAft>
                <a:spcPts val="600"/>
              </a:spcAft>
              <a:buClr>
                <a:srgbClr val="00B050"/>
              </a:buClr>
              <a:buFont typeface="Arial" panose="020B0604020202020204" pitchFamily="34" charset="0"/>
              <a:buChar char="•"/>
            </a:pPr>
            <a:r>
              <a:rPr lang="en-US" sz="1460" b="1" dirty="0" smtClean="0"/>
              <a:t>Research </a:t>
            </a:r>
            <a:r>
              <a:rPr lang="en-US" sz="1460" b="1" dirty="0"/>
              <a:t>&amp; development and </a:t>
            </a:r>
            <a:r>
              <a:rPr lang="en-US" sz="1460" b="1" dirty="0" smtClean="0"/>
              <a:t>innovation </a:t>
            </a:r>
            <a:r>
              <a:rPr lang="en-US" sz="1460" dirty="0" smtClean="0"/>
              <a:t>– Getting detailed insights into customer needs (and how they change)</a:t>
            </a:r>
          </a:p>
          <a:p>
            <a:pPr marL="541338" lvl="1" indent="-252413">
              <a:spcAft>
                <a:spcPts val="600"/>
              </a:spcAft>
              <a:buClr>
                <a:srgbClr val="00B050"/>
              </a:buClr>
              <a:buFont typeface="Arial" panose="020B0604020202020204" pitchFamily="34" charset="0"/>
              <a:buChar char="•"/>
            </a:pPr>
            <a:r>
              <a:rPr lang="en-US" sz="1460" dirty="0" smtClean="0"/>
              <a:t>Being first to market</a:t>
            </a:r>
          </a:p>
          <a:p>
            <a:pPr marL="541338" lvl="1" indent="-252413">
              <a:spcAft>
                <a:spcPts val="600"/>
              </a:spcAft>
              <a:buClr>
                <a:srgbClr val="00B050"/>
              </a:buClr>
              <a:buFont typeface="Arial" panose="020B0604020202020204" pitchFamily="34" charset="0"/>
              <a:buChar char="•"/>
            </a:pPr>
            <a:r>
              <a:rPr lang="en-US" sz="1460" b="1" dirty="0" smtClean="0"/>
              <a:t>Diversification</a:t>
            </a:r>
            <a:r>
              <a:rPr lang="en-US" sz="1460" dirty="0" smtClean="0"/>
              <a:t> - This is the name given to the growth strategy where </a:t>
            </a:r>
            <a:r>
              <a:rPr lang="en-US" sz="1460" dirty="0"/>
              <a:t>a business markets new products in new markets</a:t>
            </a:r>
            <a:r>
              <a:rPr lang="en-US" sz="1460" dirty="0" smtClean="0"/>
              <a:t>.</a:t>
            </a:r>
            <a:endParaRPr lang="en-US" sz="1460" dirty="0"/>
          </a:p>
          <a:p>
            <a:pPr marL="541338" lvl="1" indent="-252413">
              <a:spcAft>
                <a:spcPts val="600"/>
              </a:spcAft>
              <a:buClr>
                <a:srgbClr val="00B050"/>
              </a:buClr>
              <a:buFont typeface="Arial" panose="020B0604020202020204" pitchFamily="34" charset="0"/>
              <a:buChar char="•"/>
            </a:pPr>
            <a:r>
              <a:rPr lang="en-US" sz="1460" dirty="0" smtClean="0"/>
              <a:t>This </a:t>
            </a:r>
            <a:r>
              <a:rPr lang="en-US" sz="1460" dirty="0"/>
              <a:t>is an inherently more risk strategy because the business is moving into markets in which it has little or no experience</a:t>
            </a:r>
            <a:r>
              <a:rPr lang="en-US" sz="1460" dirty="0" smtClean="0"/>
              <a:t>.</a:t>
            </a:r>
            <a:endParaRPr lang="en-US" sz="1460" dirty="0"/>
          </a:p>
          <a:p>
            <a:pPr marL="541338" lvl="1" indent="-252413">
              <a:spcAft>
                <a:spcPts val="600"/>
              </a:spcAft>
              <a:buClr>
                <a:srgbClr val="00B050"/>
              </a:buClr>
              <a:buFont typeface="Arial" panose="020B0604020202020204" pitchFamily="34" charset="0"/>
              <a:buChar char="•"/>
            </a:pPr>
            <a:r>
              <a:rPr lang="en-US" sz="1460" dirty="0"/>
              <a:t>For a business to adopt a diversification strategy, therefore, it must have a clear idea about what it expects to gain from the strategy and an honest assessment of the risks. However, for the right balance between risk and reward, a marketing strategy of diversification can be highly rewarding.</a:t>
            </a:r>
            <a:endParaRPr lang="en-US" sz="1460" dirty="0" smtClean="0"/>
          </a:p>
          <a:p>
            <a:pPr marL="355600" lvl="1" indent="-342900">
              <a:spcAft>
                <a:spcPts val="600"/>
              </a:spcAft>
              <a:buClr>
                <a:srgbClr val="00B050"/>
              </a:buClr>
              <a:buFont typeface="Wingdings 3" panose="05040102010807070707" pitchFamily="18" charset="2"/>
              <a:buChar char=""/>
            </a:pPr>
            <a:r>
              <a:rPr lang="en-US" sz="1460" b="1" dirty="0" smtClean="0">
                <a:solidFill>
                  <a:srgbClr val="FF0000"/>
                </a:solidFill>
              </a:rPr>
              <a:t>Task 6.3 </a:t>
            </a:r>
            <a:r>
              <a:rPr lang="en-US" sz="1460" dirty="0">
                <a:solidFill>
                  <a:srgbClr val="FF0000"/>
                </a:solidFill>
              </a:rPr>
              <a:t>– For Enderoth School </a:t>
            </a:r>
            <a:r>
              <a:rPr lang="en-US" sz="1460" dirty="0" smtClean="0">
                <a:solidFill>
                  <a:srgbClr val="FF0000"/>
                </a:solidFill>
              </a:rPr>
              <a:t>state the benefits and limitations of using the </a:t>
            </a:r>
            <a:r>
              <a:rPr lang="en-US" sz="1460" dirty="0" err="1" smtClean="0">
                <a:solidFill>
                  <a:srgbClr val="FF0000"/>
                </a:solidFill>
              </a:rPr>
              <a:t>Ansoff</a:t>
            </a:r>
            <a:r>
              <a:rPr lang="en-US" sz="1460" dirty="0" smtClean="0">
                <a:solidFill>
                  <a:srgbClr val="FF0000"/>
                </a:solidFill>
              </a:rPr>
              <a:t> Matrix as a tool during parents evening to help </a:t>
            </a:r>
            <a:r>
              <a:rPr lang="en-US" sz="1460" dirty="0">
                <a:solidFill>
                  <a:srgbClr val="FF0000"/>
                </a:solidFill>
              </a:rPr>
              <a:t>present the school’s change in curriculum development</a:t>
            </a:r>
            <a:r>
              <a:rPr lang="en-US" sz="1460" dirty="0" smtClean="0">
                <a:solidFill>
                  <a:srgbClr val="FF0000"/>
                </a:solidFill>
              </a:rPr>
              <a:t>.</a:t>
            </a:r>
          </a:p>
          <a:p>
            <a:pPr marL="355600" lvl="1" indent="-342900">
              <a:spcAft>
                <a:spcPts val="600"/>
              </a:spcAft>
              <a:buClr>
                <a:srgbClr val="00B050"/>
              </a:buClr>
              <a:buFont typeface="Wingdings 3" panose="05040102010807070707" pitchFamily="18" charset="2"/>
              <a:buChar char=""/>
            </a:pPr>
            <a:r>
              <a:rPr lang="en-US" sz="1460" b="1" dirty="0" smtClean="0">
                <a:solidFill>
                  <a:srgbClr val="FF0000"/>
                </a:solidFill>
              </a:rPr>
              <a:t>Task 6.4 </a:t>
            </a:r>
            <a:r>
              <a:rPr lang="en-US" sz="1460" dirty="0" smtClean="0">
                <a:solidFill>
                  <a:srgbClr val="FF0000"/>
                </a:solidFill>
              </a:rPr>
              <a:t>– Introducing a new curriculum is considered a diversification strategy. Describe the risks of doing this in the current education market.</a:t>
            </a:r>
            <a:endParaRPr lang="en-US" sz="146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smtClean="0"/>
              <a:t>6.1 </a:t>
            </a:r>
            <a:r>
              <a:rPr lang="en-US" sz="3200" dirty="0" smtClean="0"/>
              <a:t>– How to Use Business Decision-Making Tools</a:t>
            </a:r>
            <a:endParaRPr lang="en-US" sz="3200" dirty="0"/>
          </a:p>
        </p:txBody>
      </p:sp>
      <p:pic>
        <p:nvPicPr>
          <p:cNvPr id="1026" name="Picture 2" descr="https://s3-eu-west-1.amazonaws.com/tutor2u-media/subjects/business/diagrams/strategy-ansoffmatrix-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16374" y="1052736"/>
            <a:ext cx="2304097" cy="148120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ansoff matrix"/>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16217" y="2688056"/>
            <a:ext cx="2301831" cy="1677048"/>
          </a:xfrm>
          <a:prstGeom prst="rect">
            <a:avLst/>
          </a:prstGeom>
          <a:noFill/>
          <a:extLst>
            <a:ext uri="{909E8E84-426E-40DD-AFC4-6F175D3DCCD1}">
              <a14:hiddenFill xmlns:a14="http://schemas.microsoft.com/office/drawing/2010/main">
                <a:solidFill>
                  <a:srgbClr val="FFFFFF"/>
                </a:solidFill>
              </a14:hiddenFill>
            </a:ext>
          </a:extLst>
        </p:spPr>
      </p:pic>
      <p:pic>
        <p:nvPicPr>
          <p:cNvPr id="2" name="6.1 - Ansoff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516216" y="4437112"/>
            <a:ext cx="2301831" cy="1719180"/>
          </a:xfrm>
          <a:prstGeom prst="rect">
            <a:avLst/>
          </a:prstGeom>
        </p:spPr>
      </p:pic>
      <p:sp>
        <p:nvSpPr>
          <p:cNvPr id="3" name="TextBox 2">
            <a:hlinkClick r:id="rId8" action="ppaction://hlinkfile"/>
          </p:cNvPr>
          <p:cNvSpPr txBox="1"/>
          <p:nvPr/>
        </p:nvSpPr>
        <p:spPr>
          <a:xfrm>
            <a:off x="7092280" y="6243598"/>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Tree>
    <p:extLst>
      <p:ext uri="{BB962C8B-B14F-4D97-AF65-F5344CB8AC3E}">
        <p14:creationId xmlns:p14="http://schemas.microsoft.com/office/powerpoint/2010/main" val="412640838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1472169557"/>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Sony Entered the Game market despite the competition.</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Nokia fell and Samsung rose in the phone market.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decision Microsoft made when entering the games market.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every new product release is seen as an event on its own.</a:t>
                      </a:r>
                    </a:p>
                    <a:p>
                      <a:pPr marL="177800" indent="-177800" algn="l">
                        <a:spcAft>
                          <a:spcPts val="600"/>
                        </a:spcAft>
                        <a:buFontTx/>
                        <a:buBlip>
                          <a:blip r:embed="rId3"/>
                        </a:buBlip>
                      </a:pPr>
                      <a:r>
                        <a:rPr lang="en-IE" sz="1400" baseline="0" dirty="0" smtClean="0">
                          <a:solidFill>
                            <a:srgbClr val="FF0000"/>
                          </a:solidFill>
                          <a:effectLst/>
                          <a:latin typeface="Arial" pitchFamily="34" charset="0"/>
                          <a:ea typeface="Times New Roman"/>
                          <a:cs typeface="Arial" pitchFamily="34" charset="0"/>
                        </a:rPr>
                        <a:t>Why Coca-Cola still advertise when sales are at their peak.</a:t>
                      </a:r>
                      <a:endParaRPr lang="en-GB" sz="14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6308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900" dirty="0" smtClean="0"/>
              <a:t>Having a strategy is half the game, integrating and acting upon the strategy is how companies survive, to achieve </a:t>
            </a:r>
            <a:r>
              <a:rPr lang="en-US" sz="1900" dirty="0"/>
              <a:t>a competitive advantage in </a:t>
            </a:r>
            <a:r>
              <a:rPr lang="en-US" sz="1900" dirty="0" smtClean="0"/>
              <a:t>different circumstances</a:t>
            </a:r>
          </a:p>
          <a:p>
            <a:pPr marL="631825" lvl="1" indent="-342900">
              <a:spcAft>
                <a:spcPts val="600"/>
              </a:spcAft>
              <a:buClr>
                <a:srgbClr val="00B050"/>
              </a:buClr>
              <a:buFont typeface="Arial" panose="020B0604020202020204" pitchFamily="34" charset="0"/>
              <a:buChar char="•"/>
            </a:pPr>
            <a:r>
              <a:rPr lang="en-US" sz="1900" b="1" dirty="0" smtClean="0"/>
              <a:t>Emerging</a:t>
            </a:r>
            <a:r>
              <a:rPr lang="en-US" sz="1900" dirty="0" smtClean="0"/>
              <a:t> – this involves introducing a product for the market (market oriented), getting together a plan of action, marketing campaign, manufactured product base, staff, factory, finances etc. And researching competitors, who else is entering. Look at the rush for VR glasses.</a:t>
            </a:r>
          </a:p>
          <a:p>
            <a:pPr marL="631825" lvl="1" indent="-342900">
              <a:spcAft>
                <a:spcPts val="600"/>
              </a:spcAft>
              <a:buClr>
                <a:srgbClr val="00B050"/>
              </a:buClr>
              <a:buFont typeface="Arial" panose="020B0604020202020204" pitchFamily="34" charset="0"/>
              <a:buChar char="•"/>
            </a:pPr>
            <a:r>
              <a:rPr lang="en-US" sz="1900" b="1" dirty="0" smtClean="0"/>
              <a:t>Maturing</a:t>
            </a:r>
            <a:r>
              <a:rPr lang="en-US" sz="1900" dirty="0" smtClean="0"/>
              <a:t> – How to maintain sales, how to reboot a campaign, how to open up to foreign markets, change the shape, and keep satisfying the trusted customer base.</a:t>
            </a:r>
          </a:p>
          <a:p>
            <a:pPr marL="631825" lvl="1" indent="-342900">
              <a:spcAft>
                <a:spcPts val="600"/>
              </a:spcAft>
              <a:buClr>
                <a:srgbClr val="00B050"/>
              </a:buClr>
              <a:buFont typeface="Arial" panose="020B0604020202020204" pitchFamily="34" charset="0"/>
              <a:buChar char="•"/>
            </a:pPr>
            <a:r>
              <a:rPr lang="en-US" sz="1900" b="1" dirty="0"/>
              <a:t>D</a:t>
            </a:r>
            <a:r>
              <a:rPr lang="en-US" sz="1900" b="1" dirty="0" smtClean="0"/>
              <a:t>eclining</a:t>
            </a:r>
            <a:r>
              <a:rPr lang="en-US" sz="1900" dirty="0" smtClean="0"/>
              <a:t> – How to reboot, change pricing strategies, reduce costs, even possibly plan to phase out or replace the product.</a:t>
            </a:r>
          </a:p>
          <a:p>
            <a:pPr marL="342900" lvl="1" indent="-342900">
              <a:spcAft>
                <a:spcPts val="600"/>
              </a:spcAft>
              <a:buClr>
                <a:srgbClr val="00B050"/>
              </a:buClr>
              <a:buFont typeface="Wingdings 3" panose="05040102010807070707" pitchFamily="18" charset="2"/>
              <a:buChar char=""/>
            </a:pPr>
            <a:r>
              <a:rPr lang="en-US" sz="1900" b="1" dirty="0" smtClean="0">
                <a:solidFill>
                  <a:srgbClr val="FF0000"/>
                </a:solidFill>
              </a:rPr>
              <a:t>Task 6.5 </a:t>
            </a:r>
            <a:r>
              <a:rPr lang="en-US" sz="1900" dirty="0" smtClean="0">
                <a:solidFill>
                  <a:srgbClr val="FF0000"/>
                </a:solidFill>
              </a:rPr>
              <a:t>– Who and what would it involve in the Enderoth Scenario to integrate the phased curriculum plan.</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222161059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786756796"/>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Sony Entered the Game market despite the competition.</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Nokia fell and Samsung rose in the phone market.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decision Microsoft made when entering the games market.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every new product release is seen as an event on its own.</a:t>
                      </a:r>
                    </a:p>
                    <a:p>
                      <a:pPr marL="177800" indent="-177800" algn="l">
                        <a:spcAft>
                          <a:spcPts val="600"/>
                        </a:spcAft>
                        <a:buFontTx/>
                        <a:buBlip>
                          <a:blip r:embed="rId3"/>
                        </a:buBlip>
                      </a:pPr>
                      <a:r>
                        <a:rPr lang="en-IE" sz="1400" baseline="0" dirty="0" smtClean="0">
                          <a:solidFill>
                            <a:srgbClr val="FF0000"/>
                          </a:solidFill>
                          <a:effectLst/>
                          <a:latin typeface="Arial" pitchFamily="34" charset="0"/>
                          <a:ea typeface="Times New Roman"/>
                          <a:cs typeface="Arial" pitchFamily="34" charset="0"/>
                        </a:rPr>
                        <a:t>Why Coca-Cola still advertise when sales are at their peak.</a:t>
                      </a:r>
                      <a:endParaRPr lang="en-GB" sz="14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8619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dirty="0" smtClean="0"/>
              <a:t>There are different ways companies carry out their strategy and each way is unique to that company, that boss, the corporate ethos, the company structure etc. Methods you need to know include:</a:t>
            </a:r>
          </a:p>
          <a:p>
            <a:pPr marL="631825" lvl="1" indent="-342900">
              <a:spcAft>
                <a:spcPts val="600"/>
              </a:spcAft>
              <a:buClr>
                <a:srgbClr val="00B050"/>
              </a:buClr>
              <a:buFont typeface="Arial" panose="020B0604020202020204" pitchFamily="34" charset="0"/>
              <a:buChar char="•"/>
            </a:pPr>
            <a:r>
              <a:rPr lang="en-US" b="1" dirty="0" smtClean="0"/>
              <a:t>Diversification</a:t>
            </a:r>
            <a:r>
              <a:rPr lang="en-US" dirty="0" smtClean="0"/>
              <a:t> </a:t>
            </a:r>
            <a:r>
              <a:rPr lang="en-US" dirty="0"/>
              <a:t>– </a:t>
            </a:r>
            <a:r>
              <a:rPr lang="en-US" dirty="0" smtClean="0"/>
              <a:t>As stated earlier, diversification </a:t>
            </a:r>
            <a:r>
              <a:rPr lang="en-US" dirty="0"/>
              <a:t>is a corporate strategy to enter into a new market or industry in which the business doesn't currently operate, while also creating a new product for that new market. This is the most risky section of the </a:t>
            </a:r>
            <a:r>
              <a:rPr lang="en-US" dirty="0" err="1"/>
              <a:t>Ansoff</a:t>
            </a:r>
            <a:r>
              <a:rPr lang="en-US" dirty="0"/>
              <a:t> Matrix, as the business has no experience in the new market and does not know if the product is going to be successful</a:t>
            </a:r>
            <a:r>
              <a:rPr lang="en-US" dirty="0" smtClean="0"/>
              <a:t>. Examples include Xbox, </a:t>
            </a:r>
            <a:r>
              <a:rPr lang="en-US" dirty="0" err="1" smtClean="0"/>
              <a:t>Iphone</a:t>
            </a:r>
            <a:r>
              <a:rPr lang="en-US" dirty="0" smtClean="0"/>
              <a:t> 1, Spinners.</a:t>
            </a:r>
          </a:p>
          <a:p>
            <a:pPr marL="631825" lvl="1" indent="-342900">
              <a:spcAft>
                <a:spcPts val="600"/>
              </a:spcAft>
              <a:buClr>
                <a:srgbClr val="00B050"/>
              </a:buClr>
              <a:buFont typeface="Arial" panose="020B0604020202020204" pitchFamily="34" charset="0"/>
              <a:buChar char="•"/>
            </a:pPr>
            <a:r>
              <a:rPr lang="en-US" b="1" dirty="0" smtClean="0"/>
              <a:t>Retrenchment </a:t>
            </a:r>
            <a:r>
              <a:rPr lang="en-US" dirty="0" smtClean="0"/>
              <a:t>– This </a:t>
            </a:r>
            <a:r>
              <a:rPr lang="en-US" dirty="0"/>
              <a:t>strategy is often used in order to cut expenses with the goal of becoming a more financial stable business. Typically the strategy involves withdrawing from certain markets or the discontinuation of selling certain products or service in order to make a beneficial turnaround. </a:t>
            </a:r>
            <a:r>
              <a:rPr lang="en-US" dirty="0" smtClean="0"/>
              <a:t>This may also mean cutting staffing and reducing total costs. Examples include Ford in </a:t>
            </a:r>
            <a:r>
              <a:rPr lang="en-US" dirty="0" err="1" smtClean="0"/>
              <a:t>Luton</a:t>
            </a:r>
            <a:r>
              <a:rPr lang="en-US" dirty="0" smtClean="0"/>
              <a:t> and Tata in Corby.</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375956530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786756796"/>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Sony Entered the Game market despite the competition.</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Nokia fell and Samsung rose in the phone market.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decision Microsoft made when entering the games market.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every new product release is seen as an event on its own.</a:t>
                      </a:r>
                    </a:p>
                    <a:p>
                      <a:pPr marL="177800" indent="-177800" algn="l">
                        <a:spcAft>
                          <a:spcPts val="600"/>
                        </a:spcAft>
                        <a:buFontTx/>
                        <a:buBlip>
                          <a:blip r:embed="rId3"/>
                        </a:buBlip>
                      </a:pPr>
                      <a:r>
                        <a:rPr lang="en-IE" sz="1400" baseline="0" dirty="0" smtClean="0">
                          <a:solidFill>
                            <a:srgbClr val="FF0000"/>
                          </a:solidFill>
                          <a:effectLst/>
                          <a:latin typeface="Arial" pitchFamily="34" charset="0"/>
                          <a:ea typeface="Times New Roman"/>
                          <a:cs typeface="Arial" pitchFamily="34" charset="0"/>
                        </a:rPr>
                        <a:t>Why Coca-Cola still advertise when sales are at their peak.</a:t>
                      </a:r>
                      <a:endParaRPr lang="en-GB" sz="14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63089"/>
          </a:xfrm>
          <a:prstGeom prst="rect">
            <a:avLst/>
          </a:prstGeom>
        </p:spPr>
        <p:txBody>
          <a:bodyPr wrap="square">
            <a:spAutoFit/>
          </a:bodyPr>
          <a:lstStyle/>
          <a:p>
            <a:pPr marL="342900" lvl="1" indent="-342900">
              <a:spcAft>
                <a:spcPts val="600"/>
              </a:spcAft>
              <a:buClr>
                <a:srgbClr val="00B050"/>
              </a:buClr>
              <a:buFont typeface="Arial" panose="020B0604020202020204" pitchFamily="34" charset="0"/>
              <a:buChar char="•"/>
            </a:pPr>
            <a:r>
              <a:rPr lang="en-US" sz="1600" b="1" dirty="0" smtClean="0"/>
              <a:t>Change </a:t>
            </a:r>
            <a:r>
              <a:rPr lang="en-US" sz="1600" b="1" dirty="0"/>
              <a:t>of strategic </a:t>
            </a:r>
            <a:r>
              <a:rPr lang="en-US" sz="1600" b="1" dirty="0" smtClean="0"/>
              <a:t>direction </a:t>
            </a:r>
            <a:r>
              <a:rPr lang="en-US" sz="1600" dirty="0" smtClean="0"/>
              <a:t>– </a:t>
            </a:r>
            <a:r>
              <a:rPr lang="en-US" sz="1600" dirty="0"/>
              <a:t>The process of changing a corporate strategy can be broken down into four distinct steps: planning, implementation, monitoring and review. In the planning stage, managers form their strategic vision into concrete, time-bound goals and objectives. Research and testing are vital in the planning stage, as managers attempt to gain as much information as possible about the viability of the change. The implementation phase sees the change put into action according to the plan. Monitoring is a less of a phase and more of a continual </a:t>
            </a:r>
            <a:r>
              <a:rPr lang="en-US" sz="1600" dirty="0" smtClean="0"/>
              <a:t>activity. </a:t>
            </a:r>
            <a:r>
              <a:rPr lang="en-US" sz="1600" dirty="0"/>
              <a:t>In the review stage, managers analyze information gained from monitoring activities and decide whether the strategy needs to be altered yet again.</a:t>
            </a:r>
            <a:endParaRPr lang="en-US" sz="1600" dirty="0" smtClean="0"/>
          </a:p>
          <a:p>
            <a:pPr marL="342900" lvl="1" indent="-342900">
              <a:spcAft>
                <a:spcPts val="600"/>
              </a:spcAft>
              <a:buClr>
                <a:srgbClr val="00B050"/>
              </a:buClr>
              <a:buFont typeface="Arial" panose="020B0604020202020204" pitchFamily="34" charset="0"/>
              <a:buChar char="•"/>
            </a:pPr>
            <a:r>
              <a:rPr lang="en-US" sz="1600" b="1" dirty="0"/>
              <a:t>M</a:t>
            </a:r>
            <a:r>
              <a:rPr lang="en-US" sz="1600" b="1" dirty="0" smtClean="0"/>
              <a:t>arket entry </a:t>
            </a:r>
            <a:r>
              <a:rPr lang="en-US" sz="1600" dirty="0" smtClean="0"/>
              <a:t>– Strategy changes by simply entering a new market, after market research, planning and with a strategy. By then the product should be clearly defined and the competitive strategy in place. For a school this means adding provision for other courses like teachers, materials and books.</a:t>
            </a:r>
          </a:p>
          <a:p>
            <a:pPr marL="342900" lvl="1" indent="-342900">
              <a:spcAft>
                <a:spcPts val="600"/>
              </a:spcAft>
              <a:buClr>
                <a:srgbClr val="00B050"/>
              </a:buClr>
              <a:buFont typeface="Arial" panose="020B0604020202020204" pitchFamily="34" charset="0"/>
              <a:buChar char="•"/>
            </a:pPr>
            <a:r>
              <a:rPr lang="en-US" sz="1600" b="1" dirty="0" smtClean="0"/>
              <a:t>Change product </a:t>
            </a:r>
            <a:r>
              <a:rPr lang="en-US" sz="1600" b="1" dirty="0"/>
              <a:t>or service </a:t>
            </a:r>
            <a:r>
              <a:rPr lang="en-US" sz="1600" b="1" dirty="0" smtClean="0"/>
              <a:t>provision </a:t>
            </a:r>
            <a:r>
              <a:rPr lang="en-US" sz="1600" dirty="0" smtClean="0"/>
              <a:t>– Sometimes companies simply change their focus from one product to another. For example Sony is very focused on Phones but it used to be Laptops, TV’s Hi-Fi’s. Changing product can be for profit reasons, due to a market opening, due to new technologies or simply due to the decrease in the value or sales of older products.</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259101206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786756796"/>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Sony Entered the Game market despite the competition.</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Nokia fell and Samsung rose in the phone market.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decision Microsoft made when entering the games market.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every new product release is seen as an event on its own.</a:t>
                      </a:r>
                    </a:p>
                    <a:p>
                      <a:pPr marL="177800" indent="-177800" algn="l">
                        <a:spcAft>
                          <a:spcPts val="600"/>
                        </a:spcAft>
                        <a:buFontTx/>
                        <a:buBlip>
                          <a:blip r:embed="rId3"/>
                        </a:buBlip>
                      </a:pPr>
                      <a:r>
                        <a:rPr lang="en-IE" sz="1400" baseline="0" dirty="0" smtClean="0">
                          <a:solidFill>
                            <a:srgbClr val="FF0000"/>
                          </a:solidFill>
                          <a:effectLst/>
                          <a:latin typeface="Arial" pitchFamily="34" charset="0"/>
                          <a:ea typeface="Times New Roman"/>
                          <a:cs typeface="Arial" pitchFamily="34" charset="0"/>
                        </a:rPr>
                        <a:t>Why Coca-Cola still advertise when sales are at their peak.</a:t>
                      </a:r>
                      <a:endParaRPr lang="en-GB" sz="14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247590"/>
          </a:xfrm>
          <a:prstGeom prst="rect">
            <a:avLst/>
          </a:prstGeom>
        </p:spPr>
        <p:txBody>
          <a:bodyPr wrap="square">
            <a:spAutoFit/>
          </a:bodyPr>
          <a:lstStyle/>
          <a:p>
            <a:pPr marL="342900" lvl="1" indent="-342900">
              <a:spcAft>
                <a:spcPts val="600"/>
              </a:spcAft>
              <a:buClr>
                <a:srgbClr val="00B050"/>
              </a:buClr>
              <a:buFont typeface="Arial" panose="020B0604020202020204" pitchFamily="34" charset="0"/>
              <a:buChar char="•"/>
            </a:pPr>
            <a:r>
              <a:rPr lang="en-US" sz="1600" b="1" dirty="0" smtClean="0"/>
              <a:t>Change market positioning </a:t>
            </a:r>
            <a:r>
              <a:rPr lang="en-US" sz="1600" dirty="0" smtClean="0"/>
              <a:t>– For some companies instead of changing products, they simply change the market they compete in, sell to a different audience, either upwards or downwards. Burberry is a classic example when they changed their focus to bling and then back again because of a new market strategy. </a:t>
            </a:r>
          </a:p>
          <a:p>
            <a:pPr marL="342900" lvl="1" indent="-342900">
              <a:spcAft>
                <a:spcPts val="600"/>
              </a:spcAft>
              <a:buClr>
                <a:srgbClr val="00B050"/>
              </a:buClr>
              <a:buFont typeface="Arial" panose="020B0604020202020204" pitchFamily="34" charset="0"/>
              <a:buChar char="•"/>
            </a:pPr>
            <a:r>
              <a:rPr lang="en-US" sz="1600" b="1" dirty="0"/>
              <a:t>M</a:t>
            </a:r>
            <a:r>
              <a:rPr lang="en-US" sz="1600" b="1" dirty="0" smtClean="0"/>
              <a:t>arket growth </a:t>
            </a:r>
            <a:r>
              <a:rPr lang="en-US" sz="1600" dirty="0" smtClean="0"/>
              <a:t>– Upping a campaign due to unexpected sales is a common practice. Sometimes products simply sell better than expected, or worse. The place on a Product Life Cycle is never guaranteed.</a:t>
            </a:r>
          </a:p>
          <a:p>
            <a:pPr marL="342900" lvl="1" indent="-342900">
              <a:spcAft>
                <a:spcPts val="600"/>
              </a:spcAft>
              <a:buClr>
                <a:srgbClr val="00B050"/>
              </a:buClr>
              <a:buFont typeface="Arial" panose="020B0604020202020204" pitchFamily="34" charset="0"/>
              <a:buChar char="•"/>
            </a:pPr>
            <a:r>
              <a:rPr lang="en-US" sz="1600" b="1" dirty="0" smtClean="0"/>
              <a:t>Mergers</a:t>
            </a:r>
            <a:r>
              <a:rPr lang="en-US" sz="1600" dirty="0" smtClean="0"/>
              <a:t> – Similar to horizontal and vertical takeovers, a merger unifies two companies into one, strategies merge, staffing, resources, structure and often product bases. AN example would be an academy, two schools offering different ranges to different customers merge management and resources for a mutual goal.</a:t>
            </a:r>
          </a:p>
          <a:p>
            <a:pPr marL="342900" lvl="1" indent="-342900">
              <a:spcAft>
                <a:spcPts val="600"/>
              </a:spcAft>
              <a:buClr>
                <a:srgbClr val="00B050"/>
              </a:buClr>
              <a:buFont typeface="Arial" panose="020B0604020202020204" pitchFamily="34" charset="0"/>
              <a:buChar char="•"/>
            </a:pPr>
            <a:r>
              <a:rPr lang="en-US" sz="1600" b="1" dirty="0" smtClean="0"/>
              <a:t>Rebranding</a:t>
            </a:r>
            <a:r>
              <a:rPr lang="en-US" sz="1600" dirty="0"/>
              <a:t> - Rebranding is a marketing strategy in which a new name, term, symbol, design, or combination </a:t>
            </a:r>
            <a:r>
              <a:rPr lang="en-US" sz="1600" dirty="0" smtClean="0"/>
              <a:t>of these </a:t>
            </a:r>
            <a:r>
              <a:rPr lang="en-US" sz="1600" dirty="0"/>
              <a:t>is created for an established brand with the intention of developing a new, differentiated identity in the minds of consumers, investors, competitors, and other stakeholders</a:t>
            </a:r>
            <a:r>
              <a:rPr lang="en-US" sz="1600" dirty="0" smtClean="0"/>
              <a:t>. Look at Skoda, Tesco’s, Amstrad, companies who simply change themselves, not their products to aim at a different market.</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151843464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850" y="1124744"/>
            <a:ext cx="6408390" cy="5632311"/>
          </a:xfrm>
          <a:prstGeom prst="rect">
            <a:avLst/>
          </a:prstGeom>
          <a:noFill/>
        </p:spPr>
        <p:txBody>
          <a:bodyPr wrap="square" rtlCol="0">
            <a:spAutoFit/>
          </a:bodyPr>
          <a:lstStyle/>
          <a:p>
            <a:pPr marL="292100" indent="-292100">
              <a:buClr>
                <a:srgbClr val="00B050"/>
              </a:buClr>
              <a:buFont typeface="Wingdings 3" panose="05040102010807070707" pitchFamily="18" charset="2"/>
              <a:buChar char=""/>
            </a:pPr>
            <a:r>
              <a:rPr lang="en-US" sz="2000" b="1" dirty="0" smtClean="0"/>
              <a:t>Horizontal Integration – </a:t>
            </a:r>
            <a:endParaRPr lang="en-US" sz="2000" dirty="0"/>
          </a:p>
          <a:p>
            <a:pPr marL="519113" indent="-233363">
              <a:buClr>
                <a:srgbClr val="00B050"/>
              </a:buClr>
              <a:buFont typeface="Arial" panose="020B0604020202020204" pitchFamily="34" charset="0"/>
              <a:buChar char="•"/>
            </a:pPr>
            <a:r>
              <a:rPr lang="en-US" sz="2000" dirty="0" smtClean="0"/>
              <a:t>The merger reduces the number of competitors in the industry</a:t>
            </a:r>
          </a:p>
          <a:p>
            <a:pPr marL="519113" indent="-233363">
              <a:buClr>
                <a:srgbClr val="00B050"/>
              </a:buClr>
              <a:buFont typeface="Arial" panose="020B0604020202020204" pitchFamily="34" charset="0"/>
              <a:buChar char="•"/>
            </a:pPr>
            <a:r>
              <a:rPr lang="en-US" sz="2000" dirty="0" smtClean="0"/>
              <a:t>There are opportunities for </a:t>
            </a:r>
            <a:r>
              <a:rPr lang="en-US" sz="2000" b="1" dirty="0" smtClean="0"/>
              <a:t>Economics of Scale</a:t>
            </a:r>
            <a:endParaRPr lang="en-US" sz="2000" dirty="0" smtClean="0"/>
          </a:p>
          <a:p>
            <a:pPr marL="519113" indent="-233363">
              <a:buClr>
                <a:srgbClr val="00B050"/>
              </a:buClr>
              <a:buFont typeface="Arial" panose="020B0604020202020204" pitchFamily="34" charset="0"/>
              <a:buChar char="•"/>
            </a:pPr>
            <a:r>
              <a:rPr lang="en-US" sz="2000" dirty="0" smtClean="0"/>
              <a:t>The combined business will have a bigger share of the total market than either form before the integration</a:t>
            </a:r>
          </a:p>
          <a:p>
            <a:pPr marL="292100" indent="-292100">
              <a:buClr>
                <a:srgbClr val="00B050"/>
              </a:buClr>
              <a:buFont typeface="Wingdings 3" panose="05040102010807070707" pitchFamily="18" charset="2"/>
              <a:buChar char=""/>
            </a:pPr>
            <a:r>
              <a:rPr lang="en-US" sz="2000" b="1" dirty="0" smtClean="0"/>
              <a:t>Forward Vertical </a:t>
            </a:r>
            <a:r>
              <a:rPr lang="en-US" sz="2000" b="1" dirty="0"/>
              <a:t>Integration </a:t>
            </a:r>
            <a:r>
              <a:rPr lang="en-US" sz="2000" b="1" dirty="0" smtClean="0"/>
              <a:t>– </a:t>
            </a:r>
            <a:r>
              <a:rPr lang="en-US" sz="2000" dirty="0" smtClean="0"/>
              <a:t>for example a car manufacturer taking over a car retailing business</a:t>
            </a:r>
          </a:p>
          <a:p>
            <a:pPr marL="519113" indent="-233363">
              <a:buClr>
                <a:srgbClr val="00B050"/>
              </a:buClr>
              <a:buFont typeface="Arial" panose="020B0604020202020204" pitchFamily="34" charset="0"/>
              <a:buChar char="•"/>
            </a:pPr>
            <a:r>
              <a:rPr lang="en-US" sz="2000" dirty="0" smtClean="0"/>
              <a:t>The merger gives an assured outlet for their product</a:t>
            </a:r>
          </a:p>
          <a:p>
            <a:pPr marL="519113" indent="-233363">
              <a:buClr>
                <a:srgbClr val="00B050"/>
              </a:buClr>
              <a:buFont typeface="Arial" panose="020B0604020202020204" pitchFamily="34" charset="0"/>
              <a:buChar char="•"/>
            </a:pPr>
            <a:r>
              <a:rPr lang="en-US" sz="2000" dirty="0" smtClean="0"/>
              <a:t>The profit margin made by the retailer is absorbed by the expanded business</a:t>
            </a:r>
          </a:p>
          <a:p>
            <a:pPr marL="519113" indent="-233363">
              <a:buClr>
                <a:srgbClr val="00B050"/>
              </a:buClr>
              <a:buFont typeface="Arial" panose="020B0604020202020204" pitchFamily="34" charset="0"/>
              <a:buChar char="•"/>
            </a:pPr>
            <a:r>
              <a:rPr lang="en-US" sz="2000" dirty="0" smtClean="0"/>
              <a:t>The retailer could be prevented from selling competing makes of car</a:t>
            </a:r>
          </a:p>
          <a:p>
            <a:pPr marL="519113" indent="-233363">
              <a:buClr>
                <a:srgbClr val="00B050"/>
              </a:buClr>
              <a:buFont typeface="Arial" panose="020B0604020202020204" pitchFamily="34" charset="0"/>
              <a:buChar char="•"/>
            </a:pPr>
            <a:r>
              <a:rPr lang="en-US" sz="2000" dirty="0" smtClean="0"/>
              <a:t>Information about consumer needs and preferences can now be obtained directly by the manufacturer</a:t>
            </a:r>
          </a:p>
        </p:txBody>
      </p:sp>
      <p:graphicFrame>
        <p:nvGraphicFramePr>
          <p:cNvPr id="8" name="Table 7"/>
          <p:cNvGraphicFramePr>
            <a:graphicFrameLocks noGrp="1"/>
          </p:cNvGraphicFramePr>
          <p:nvPr>
            <p:extLst/>
          </p:nvPr>
        </p:nvGraphicFramePr>
        <p:xfrm>
          <a:off x="6876257" y="1124851"/>
          <a:ext cx="1944216" cy="5472501"/>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944216"/>
              </a:tblGrid>
              <a:tr h="458541">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36237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when companies merge</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is a hostile takeover</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Should a government stop certain mergers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does a Monopoly mean</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when a company de-merges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is your opinion on Foreign Ownership of primary businesses</a:t>
                      </a:r>
                      <a:endParaRPr lang="en-GB" sz="16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1193" y="1170366"/>
            <a:ext cx="1757271" cy="36010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335232962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850" y="1153482"/>
            <a:ext cx="6408390" cy="5441490"/>
          </a:xfrm>
          <a:prstGeom prst="rect">
            <a:avLst/>
          </a:prstGeom>
          <a:noFill/>
        </p:spPr>
        <p:txBody>
          <a:bodyPr wrap="square" rtlCol="0">
            <a:spAutoFit/>
          </a:bodyPr>
          <a:lstStyle/>
          <a:p>
            <a:pPr marL="292100" indent="-292100">
              <a:buClr>
                <a:srgbClr val="00B050"/>
              </a:buClr>
              <a:buFont typeface="Wingdings 3" panose="05040102010807070707" pitchFamily="18" charset="2"/>
              <a:buChar char=""/>
            </a:pPr>
            <a:r>
              <a:rPr lang="en-US" sz="1580" b="1" dirty="0" smtClean="0"/>
              <a:t>Backward Vertical </a:t>
            </a:r>
            <a:r>
              <a:rPr lang="en-US" sz="1580" b="1" dirty="0"/>
              <a:t>Integration </a:t>
            </a:r>
            <a:r>
              <a:rPr lang="en-US" sz="1580" b="1" dirty="0" smtClean="0"/>
              <a:t>– </a:t>
            </a:r>
            <a:r>
              <a:rPr lang="en-US" sz="1580" b="1" dirty="0"/>
              <a:t>– </a:t>
            </a:r>
            <a:r>
              <a:rPr lang="en-US" sz="1580" dirty="0"/>
              <a:t>for example a car manufacturer </a:t>
            </a:r>
            <a:r>
              <a:rPr lang="en-US" sz="1580" dirty="0" smtClean="0"/>
              <a:t>takes over a firm supplying car body parts.</a:t>
            </a:r>
          </a:p>
          <a:p>
            <a:pPr marL="457200" indent="-177800">
              <a:buClr>
                <a:srgbClr val="00B050"/>
              </a:buClr>
              <a:buFont typeface="Arial" panose="020B0604020202020204" pitchFamily="34" charset="0"/>
              <a:buChar char="•"/>
            </a:pPr>
            <a:r>
              <a:rPr lang="en-US" sz="1580" dirty="0" smtClean="0"/>
              <a:t>The merger gives an assured supply of important components</a:t>
            </a:r>
          </a:p>
          <a:p>
            <a:pPr marL="457200" indent="-177800">
              <a:buClr>
                <a:srgbClr val="00B050"/>
              </a:buClr>
              <a:buFont typeface="Arial" panose="020B0604020202020204" pitchFamily="34" charset="0"/>
              <a:buChar char="•"/>
            </a:pPr>
            <a:r>
              <a:rPr lang="en-US" sz="1580" dirty="0" smtClean="0"/>
              <a:t>The profit margin of the supplier is absorbed by the expanded business.</a:t>
            </a:r>
          </a:p>
          <a:p>
            <a:pPr marL="457200" indent="-177800">
              <a:buClr>
                <a:srgbClr val="00B050"/>
              </a:buClr>
              <a:buFont typeface="Arial" panose="020B0604020202020204" pitchFamily="34" charset="0"/>
              <a:buChar char="•"/>
            </a:pPr>
            <a:r>
              <a:rPr lang="en-US" sz="1580" dirty="0" smtClean="0"/>
              <a:t>The supplier could be prevented from supplying other manufacturers.</a:t>
            </a:r>
          </a:p>
          <a:p>
            <a:pPr marL="457200" indent="-177800">
              <a:buClr>
                <a:srgbClr val="00B050"/>
              </a:buClr>
              <a:buFont typeface="Arial" panose="020B0604020202020204" pitchFamily="34" charset="0"/>
              <a:buChar char="•"/>
            </a:pPr>
            <a:r>
              <a:rPr lang="en-US" sz="1580" dirty="0" smtClean="0"/>
              <a:t>Costs of components and supplies from the manufacturer could be controlled.</a:t>
            </a:r>
          </a:p>
          <a:p>
            <a:pPr marL="292100" indent="-292100">
              <a:buClr>
                <a:srgbClr val="00B050"/>
              </a:buClr>
              <a:buFont typeface="Wingdings 3" panose="05040102010807070707" pitchFamily="18" charset="2"/>
              <a:buChar char=""/>
            </a:pPr>
            <a:r>
              <a:rPr lang="en-US" sz="1580" b="1" dirty="0" smtClean="0"/>
              <a:t>Conglomerate </a:t>
            </a:r>
            <a:r>
              <a:rPr lang="en-US" sz="1580" b="1" dirty="0"/>
              <a:t>Integration </a:t>
            </a:r>
            <a:r>
              <a:rPr lang="en-US" sz="1580" b="1" dirty="0" smtClean="0"/>
              <a:t>– </a:t>
            </a:r>
            <a:endParaRPr lang="en-US" sz="1580" dirty="0" smtClean="0"/>
          </a:p>
          <a:p>
            <a:pPr marL="457200" indent="-177800">
              <a:buClr>
                <a:srgbClr val="00B050"/>
              </a:buClr>
              <a:buFont typeface="Arial" panose="020B0604020202020204" pitchFamily="34" charset="0"/>
              <a:buChar char="•"/>
            </a:pPr>
            <a:r>
              <a:rPr lang="en-US" sz="1580" dirty="0" smtClean="0"/>
              <a:t>The business now has activities in more than one industry meaning that the business has diversified its activities and will spread the risk taken by the business. E.g. suppose a newspaper business took over a social networking company. If sales of the newspaper fell due to changing consumer demands, sales from adverts on the social media sites could be rising at the same time due to increased interest in this form of communication.</a:t>
            </a:r>
          </a:p>
          <a:p>
            <a:pPr marL="457200" indent="-177800">
              <a:buClr>
                <a:srgbClr val="00B050"/>
              </a:buClr>
              <a:buFont typeface="Arial" panose="020B0604020202020204" pitchFamily="34" charset="0"/>
              <a:buChar char="•"/>
            </a:pPr>
            <a:r>
              <a:rPr lang="en-US" sz="1580" dirty="0" smtClean="0"/>
              <a:t>Transfer of ideas between different sections of the business even though they operate in different sectors. E.g. an insurance firm buying an advertising agency could benefit form better promotion of its insurance activities as a result of the agency’s new ideas.</a:t>
            </a:r>
            <a:endParaRPr lang="en-US" sz="1580" dirty="0"/>
          </a:p>
        </p:txBody>
      </p:sp>
      <p:graphicFrame>
        <p:nvGraphicFramePr>
          <p:cNvPr id="8" name="Table 7"/>
          <p:cNvGraphicFramePr>
            <a:graphicFrameLocks noGrp="1"/>
          </p:cNvGraphicFramePr>
          <p:nvPr>
            <p:extLst/>
          </p:nvPr>
        </p:nvGraphicFramePr>
        <p:xfrm>
          <a:off x="6876257" y="1124851"/>
          <a:ext cx="1944216" cy="5472501"/>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944216"/>
              </a:tblGrid>
              <a:tr h="458541">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36237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when companies merge</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is a hostile takeover</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Should a government stop certain mergers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does a Monopoly mean</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when a company de-merges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What is your opinion on Foreign Ownership of primary businesses</a:t>
                      </a:r>
                      <a:endParaRPr lang="en-GB" sz="16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1193" y="1170366"/>
            <a:ext cx="1757271" cy="36010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245751808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850" y="1124744"/>
            <a:ext cx="5976342" cy="5632311"/>
          </a:xfrm>
          <a:prstGeom prst="rect">
            <a:avLst/>
          </a:prstGeom>
          <a:noFill/>
        </p:spPr>
        <p:txBody>
          <a:bodyPr wrap="square" rtlCol="0">
            <a:spAutoFit/>
          </a:bodyPr>
          <a:lstStyle/>
          <a:p>
            <a:pPr marL="360363" indent="-360363">
              <a:buClr>
                <a:srgbClr val="00B050"/>
              </a:buClr>
              <a:buFont typeface="Wingdings 3" panose="05040102010807070707" pitchFamily="18" charset="2"/>
              <a:buChar char=""/>
            </a:pPr>
            <a:r>
              <a:rPr lang="en-US" b="1" dirty="0" smtClean="0"/>
              <a:t>Conglomerate Merger </a:t>
            </a:r>
            <a:r>
              <a:rPr lang="en-US" dirty="0" smtClean="0"/>
              <a:t>(Conglomerate Integration) – when one firm merges with or takes over a firm in a completely different industry. This is also known as </a:t>
            </a:r>
            <a:r>
              <a:rPr lang="en-US" b="1" dirty="0" smtClean="0"/>
              <a:t>Diversification.</a:t>
            </a:r>
          </a:p>
          <a:p>
            <a:pPr marL="360363" indent="-360363">
              <a:buClr>
                <a:srgbClr val="00B050"/>
              </a:buClr>
              <a:buFont typeface="Wingdings 3" panose="05040102010807070707" pitchFamily="18" charset="2"/>
              <a:buChar char=""/>
            </a:pPr>
            <a:r>
              <a:rPr lang="en-US" dirty="0" smtClean="0"/>
              <a:t>You should know that all 3 examples of integration are very different even though they all involve businesses joining together.</a:t>
            </a:r>
          </a:p>
          <a:p>
            <a:pPr marL="360363" indent="-360363">
              <a:buClr>
                <a:srgbClr val="00B050"/>
              </a:buClr>
              <a:buFont typeface="Wingdings 3" panose="05040102010807070707" pitchFamily="18" charset="2"/>
              <a:buChar char=""/>
            </a:pPr>
            <a:r>
              <a:rPr lang="en-US" b="1" dirty="0" smtClean="0">
                <a:solidFill>
                  <a:srgbClr val="FF0000"/>
                </a:solidFill>
              </a:rPr>
              <a:t>Task 6.6</a:t>
            </a:r>
            <a:r>
              <a:rPr lang="en-US" dirty="0" smtClean="0">
                <a:solidFill>
                  <a:srgbClr val="FF0000"/>
                </a:solidFill>
              </a:rPr>
              <a:t> – Think of 3 other possible Vertical Mergers that involve firms within Primary, Secondary and Tertiary fields.</a:t>
            </a:r>
          </a:p>
          <a:p>
            <a:pPr marL="360363" indent="-360363">
              <a:buClr>
                <a:srgbClr val="00B050"/>
              </a:buClr>
              <a:buFont typeface="Wingdings 3" panose="05040102010807070707" pitchFamily="18" charset="2"/>
              <a:buChar char=""/>
            </a:pPr>
            <a:r>
              <a:rPr lang="en-US" b="1" dirty="0" smtClean="0">
                <a:solidFill>
                  <a:srgbClr val="FF0000"/>
                </a:solidFill>
              </a:rPr>
              <a:t>Task 6.7</a:t>
            </a:r>
            <a:r>
              <a:rPr lang="en-US" dirty="0" smtClean="0">
                <a:solidFill>
                  <a:srgbClr val="FF0000"/>
                </a:solidFill>
              </a:rPr>
              <a:t> – Find 2 companies who </a:t>
            </a:r>
            <a:r>
              <a:rPr lang="en-US" b="1" dirty="0" smtClean="0">
                <a:solidFill>
                  <a:srgbClr val="FF0000"/>
                </a:solidFill>
              </a:rPr>
              <a:t>Horizontal</a:t>
            </a:r>
            <a:r>
              <a:rPr lang="en-US" dirty="0" smtClean="0">
                <a:solidFill>
                  <a:srgbClr val="FF0000"/>
                </a:solidFill>
              </a:rPr>
              <a:t>, </a:t>
            </a:r>
            <a:r>
              <a:rPr lang="en-US" b="1" dirty="0" smtClean="0">
                <a:solidFill>
                  <a:srgbClr val="FF0000"/>
                </a:solidFill>
              </a:rPr>
              <a:t>Vertical</a:t>
            </a:r>
            <a:r>
              <a:rPr lang="en-US" dirty="0" smtClean="0">
                <a:solidFill>
                  <a:srgbClr val="FF0000"/>
                </a:solidFill>
              </a:rPr>
              <a:t> and </a:t>
            </a:r>
            <a:r>
              <a:rPr lang="en-US" b="1" dirty="0" smtClean="0">
                <a:solidFill>
                  <a:srgbClr val="FF0000"/>
                </a:solidFill>
              </a:rPr>
              <a:t>Conglomerate</a:t>
            </a:r>
            <a:r>
              <a:rPr lang="en-US" dirty="0" smtClean="0">
                <a:solidFill>
                  <a:srgbClr val="FF0000"/>
                </a:solidFill>
              </a:rPr>
              <a:t> merged.</a:t>
            </a:r>
          </a:p>
          <a:p>
            <a:pPr marL="360363" indent="-360363">
              <a:buClr>
                <a:srgbClr val="00B050"/>
              </a:buClr>
              <a:buFont typeface="Wingdings 3" panose="05040102010807070707" pitchFamily="18" charset="2"/>
              <a:buChar char=""/>
            </a:pPr>
            <a:r>
              <a:rPr lang="en-US" b="1" dirty="0" smtClean="0">
                <a:solidFill>
                  <a:srgbClr val="FF0000"/>
                </a:solidFill>
              </a:rPr>
              <a:t>Task 6.8</a:t>
            </a:r>
            <a:r>
              <a:rPr lang="en-US" dirty="0" smtClean="0">
                <a:solidFill>
                  <a:srgbClr val="FF0000"/>
                </a:solidFill>
              </a:rPr>
              <a:t> – Research and write a report on what happened to Ben and Jerry’s or </a:t>
            </a:r>
            <a:r>
              <a:rPr lang="en-US" dirty="0" err="1" smtClean="0">
                <a:solidFill>
                  <a:srgbClr val="FF0000"/>
                </a:solidFill>
              </a:rPr>
              <a:t>Bodyshop</a:t>
            </a:r>
            <a:r>
              <a:rPr lang="en-US" dirty="0" smtClean="0">
                <a:solidFill>
                  <a:srgbClr val="FF0000"/>
                </a:solidFill>
              </a:rPr>
              <a:t> when they merged.</a:t>
            </a:r>
          </a:p>
          <a:p>
            <a:pPr marL="360363" indent="-360363">
              <a:buClr>
                <a:srgbClr val="00B050"/>
              </a:buClr>
              <a:buFont typeface="Wingdings 3" panose="05040102010807070707" pitchFamily="18" charset="2"/>
              <a:buChar char=""/>
            </a:pPr>
            <a:r>
              <a:rPr lang="en-US" b="1" dirty="0" smtClean="0">
                <a:solidFill>
                  <a:srgbClr val="FF0000"/>
                </a:solidFill>
              </a:rPr>
              <a:t>Task 6.9 </a:t>
            </a:r>
            <a:r>
              <a:rPr lang="en-US" dirty="0" smtClean="0">
                <a:solidFill>
                  <a:srgbClr val="FF0000"/>
                </a:solidFill>
              </a:rPr>
              <a:t>– The Enderoth School has considered a merger with a 6</a:t>
            </a:r>
            <a:r>
              <a:rPr lang="en-US" baseline="30000" dirty="0" smtClean="0">
                <a:solidFill>
                  <a:srgbClr val="FF0000"/>
                </a:solidFill>
              </a:rPr>
              <a:t>th</a:t>
            </a:r>
            <a:r>
              <a:rPr lang="en-US" dirty="0" smtClean="0">
                <a:solidFill>
                  <a:srgbClr val="FF0000"/>
                </a:solidFill>
              </a:rPr>
              <a:t> form school as a strategy to introduce a AS and A2 curriculum. State the benefits and </a:t>
            </a:r>
            <a:r>
              <a:rPr lang="en-US" dirty="0">
                <a:solidFill>
                  <a:srgbClr val="FF0000"/>
                </a:solidFill>
              </a:rPr>
              <a:t>d</a:t>
            </a:r>
            <a:r>
              <a:rPr lang="en-US" dirty="0" smtClean="0">
                <a:solidFill>
                  <a:srgbClr val="FF0000"/>
                </a:solidFill>
              </a:rPr>
              <a:t>rawbacks to the Enderoth School of this kind of Academy Merge.</a:t>
            </a:r>
            <a:endParaRPr lang="en-US" dirty="0">
              <a:solidFill>
                <a:srgbClr val="FF0000"/>
              </a:solidFill>
            </a:endParaRPr>
          </a:p>
        </p:txBody>
      </p:sp>
      <p:grpSp>
        <p:nvGrpSpPr>
          <p:cNvPr id="10" name="Group 9"/>
          <p:cNvGrpSpPr/>
          <p:nvPr/>
        </p:nvGrpSpPr>
        <p:grpSpPr>
          <a:xfrm>
            <a:off x="6389143" y="1700808"/>
            <a:ext cx="2287313" cy="4480178"/>
            <a:chOff x="4427984" y="1988840"/>
            <a:chExt cx="2287313" cy="4480178"/>
          </a:xfrm>
        </p:grpSpPr>
        <p:sp>
          <p:nvSpPr>
            <p:cNvPr id="2" name="TextBox 1"/>
            <p:cNvSpPr txBox="1"/>
            <p:nvPr/>
          </p:nvSpPr>
          <p:spPr>
            <a:xfrm>
              <a:off x="4644008" y="1988840"/>
              <a:ext cx="1728192" cy="369332"/>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Copper Mine</a:t>
              </a:r>
              <a:endParaRPr lang="en-US" dirty="0"/>
            </a:p>
          </p:txBody>
        </p:sp>
        <p:sp>
          <p:nvSpPr>
            <p:cNvPr id="8" name="TextBox 7"/>
            <p:cNvSpPr txBox="1"/>
            <p:nvPr/>
          </p:nvSpPr>
          <p:spPr>
            <a:xfrm>
              <a:off x="4644008" y="2957676"/>
              <a:ext cx="1728192" cy="369332"/>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Copper Wire</a:t>
              </a:r>
              <a:endParaRPr lang="en-US" dirty="0"/>
            </a:p>
          </p:txBody>
        </p:sp>
        <p:sp>
          <p:nvSpPr>
            <p:cNvPr id="9" name="TextBox 8"/>
            <p:cNvSpPr txBox="1"/>
            <p:nvPr/>
          </p:nvSpPr>
          <p:spPr>
            <a:xfrm>
              <a:off x="4499992" y="3933056"/>
              <a:ext cx="2083996" cy="553998"/>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lIns="0" tIns="0" rIns="0" bIns="0" rtlCol="0">
              <a:spAutoFit/>
            </a:bodyPr>
            <a:lstStyle/>
            <a:p>
              <a:pPr algn="ctr"/>
              <a:r>
                <a:rPr lang="en-US" dirty="0" smtClean="0"/>
                <a:t>Electrical Product</a:t>
              </a:r>
              <a:br>
                <a:rPr lang="en-US" dirty="0" smtClean="0"/>
              </a:br>
              <a:r>
                <a:rPr lang="en-US" dirty="0" smtClean="0"/>
                <a:t>Manufacturer</a:t>
              </a:r>
              <a:endParaRPr lang="en-US" dirty="0"/>
            </a:p>
          </p:txBody>
        </p:sp>
        <p:cxnSp>
          <p:nvCxnSpPr>
            <p:cNvPr id="5" name="Straight Arrow Connector 4"/>
            <p:cNvCxnSpPr>
              <a:stCxn id="2" idx="2"/>
              <a:endCxn id="8" idx="0"/>
            </p:cNvCxnSpPr>
            <p:nvPr/>
          </p:nvCxnSpPr>
          <p:spPr>
            <a:xfrm>
              <a:off x="5508104" y="2358172"/>
              <a:ext cx="0" cy="599504"/>
            </a:xfrm>
            <a:prstGeom prst="straightConnector1">
              <a:avLst/>
            </a:prstGeom>
            <a:ln w="50800">
              <a:solidFill>
                <a:srgbClr val="FF0000"/>
              </a:solidFill>
              <a:headEnd type="triangl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2"/>
              <a:endCxn id="9" idx="0"/>
            </p:cNvCxnSpPr>
            <p:nvPr/>
          </p:nvCxnSpPr>
          <p:spPr>
            <a:xfrm>
              <a:off x="5508104" y="3327008"/>
              <a:ext cx="33886" cy="606048"/>
            </a:xfrm>
            <a:prstGeom prst="straightConnector1">
              <a:avLst/>
            </a:prstGeom>
            <a:ln w="50800">
              <a:solidFill>
                <a:srgbClr val="FF0000"/>
              </a:solidFill>
              <a:headEnd type="triangl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427984" y="4653136"/>
              <a:ext cx="2287313" cy="1815882"/>
            </a:xfrm>
            <a:prstGeom prst="rect">
              <a:avLst/>
            </a:prstGeom>
            <a:solidFill>
              <a:schemeClr val="bg1">
                <a:lumMod val="75000"/>
              </a:schemeClr>
            </a:solidFill>
            <a:ln>
              <a:solidFill>
                <a:srgbClr val="FF0000"/>
              </a:solidFill>
            </a:ln>
            <a:effectLst>
              <a:outerShdw blurRad="50800" dist="38100" dir="2700000" algn="tl" rotWithShape="0">
                <a:prstClr val="black">
                  <a:alpha val="40000"/>
                </a:prstClr>
              </a:outerShdw>
            </a:effectLst>
          </p:spPr>
          <p:txBody>
            <a:bodyPr wrap="square" rtlCol="0">
              <a:spAutoFit/>
            </a:bodyPr>
            <a:lstStyle/>
            <a:p>
              <a:r>
                <a:rPr lang="en-US" sz="1600" dirty="0" smtClean="0"/>
                <a:t>A Copper wire maker merges with a Copper mine (</a:t>
              </a:r>
              <a:r>
                <a:rPr lang="en-US" sz="1600" b="1" dirty="0" smtClean="0"/>
                <a:t>backward integration</a:t>
              </a:r>
              <a:r>
                <a:rPr lang="en-US" sz="1600" dirty="0" smtClean="0"/>
                <a:t>) and with an Electrical Product Manufacturer (</a:t>
              </a:r>
              <a:r>
                <a:rPr lang="en-US" sz="1600" b="1" dirty="0" smtClean="0"/>
                <a:t>forward integration</a:t>
              </a:r>
              <a:r>
                <a:rPr lang="en-US" sz="1600" dirty="0" smtClean="0"/>
                <a:t>)</a:t>
              </a:r>
              <a:endParaRPr lang="en-US" sz="1600" dirty="0"/>
            </a:p>
          </p:txBody>
        </p:sp>
      </p:grpSp>
      <p:sp>
        <p:nvSpPr>
          <p:cNvPr id="18" name="Title 2"/>
          <p:cNvSpPr>
            <a:spLocks noGrp="1"/>
          </p:cNvSpPr>
          <p:nvPr>
            <p:ph type="title"/>
          </p:nvPr>
        </p:nvSpPr>
        <p:spPr>
          <a:xfrm>
            <a:off x="70266" y="72008"/>
            <a:ext cx="8859452" cy="548680"/>
          </a:xfrm>
        </p:spPr>
        <p:txBody>
          <a:bodyPr>
            <a:noAutofit/>
          </a:bodyPr>
          <a:lstStyle/>
          <a:p>
            <a:r>
              <a:rPr lang="en-US" sz="4000" dirty="0" smtClean="0"/>
              <a:t>6.2 – How Different Strategies are used</a:t>
            </a:r>
            <a:endParaRPr lang="en-US" sz="4000" dirty="0"/>
          </a:p>
        </p:txBody>
      </p:sp>
    </p:spTree>
    <p:extLst>
      <p:ext uri="{BB962C8B-B14F-4D97-AF65-F5344CB8AC3E}">
        <p14:creationId xmlns:p14="http://schemas.microsoft.com/office/powerpoint/2010/main" val="194715512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86199"/>
          </a:xfrm>
          <a:prstGeom prst="rect">
            <a:avLst/>
          </a:prstGeom>
        </p:spPr>
        <p:txBody>
          <a:bodyPr wrap="square">
            <a:spAutoFit/>
          </a:bodyPr>
          <a:lstStyle/>
          <a:p>
            <a:pPr marL="360363" lvl="1" indent="-347663">
              <a:spcAft>
                <a:spcPts val="600"/>
              </a:spcAft>
              <a:buClr>
                <a:srgbClr val="00B050"/>
              </a:buClr>
              <a:buFont typeface="Wingdings 3" panose="05040102010807070707" pitchFamily="18" charset="2"/>
              <a:buChar char=""/>
            </a:pPr>
            <a:r>
              <a:rPr lang="en-US" sz="1500" dirty="0" smtClean="0"/>
              <a:t>Once your project has been decided, money put in place, resources, positions and people, enacting change means making decisions, and these will affect the dynamic of the project. The decision stages include the following:</a:t>
            </a:r>
          </a:p>
          <a:p>
            <a:pPr marL="631825" lvl="1" indent="-271463">
              <a:spcAft>
                <a:spcPts val="600"/>
              </a:spcAft>
              <a:buClr>
                <a:srgbClr val="00B050"/>
              </a:buClr>
              <a:buFont typeface="Arial" panose="020B0604020202020204" pitchFamily="34" charset="0"/>
              <a:buChar char="•"/>
            </a:pPr>
            <a:r>
              <a:rPr lang="en-US" sz="1500" b="1" dirty="0" smtClean="0"/>
              <a:t>The identification of issues/causes</a:t>
            </a:r>
            <a:r>
              <a:rPr lang="en-US" sz="1500" dirty="0" smtClean="0"/>
              <a:t> - </a:t>
            </a:r>
            <a:r>
              <a:rPr lang="en-US" sz="1500" dirty="0"/>
              <a:t>In this step, the problem is thoroughly </a:t>
            </a:r>
            <a:r>
              <a:rPr lang="en-US" sz="1500" dirty="0" smtClean="0"/>
              <a:t>analysed, risk analysis is drawn up and success criteria negotiated. </a:t>
            </a:r>
            <a:r>
              <a:rPr lang="en-US" sz="1500" dirty="0"/>
              <a:t>There are a couple of questions one should ask when it comes to identifying the purpose of the decision</a:t>
            </a:r>
            <a:r>
              <a:rPr lang="en-US" sz="1500" dirty="0" smtClean="0"/>
              <a:t>.</a:t>
            </a:r>
            <a:endParaRPr lang="en-US" sz="1500" dirty="0"/>
          </a:p>
          <a:p>
            <a:pPr marL="811213" lvl="1" indent="-252413">
              <a:spcAft>
                <a:spcPts val="600"/>
              </a:spcAft>
              <a:buClr>
                <a:srgbClr val="00B050"/>
              </a:buClr>
              <a:buFont typeface="+mj-lt"/>
              <a:buAutoNum type="arabicPeriod"/>
            </a:pPr>
            <a:r>
              <a:rPr lang="en-US" sz="1500" dirty="0"/>
              <a:t>What exactly is the problem</a:t>
            </a:r>
            <a:r>
              <a:rPr lang="en-US" sz="1500" dirty="0" smtClean="0"/>
              <a:t>?</a:t>
            </a:r>
            <a:endParaRPr lang="en-US" sz="1500" dirty="0"/>
          </a:p>
          <a:p>
            <a:pPr marL="811213" lvl="1" indent="-252413">
              <a:spcAft>
                <a:spcPts val="600"/>
              </a:spcAft>
              <a:buClr>
                <a:srgbClr val="00B050"/>
              </a:buClr>
              <a:buFont typeface="+mj-lt"/>
              <a:buAutoNum type="arabicPeriod"/>
            </a:pPr>
            <a:r>
              <a:rPr lang="en-US" sz="1500" dirty="0"/>
              <a:t>Why the problem should be solved</a:t>
            </a:r>
            <a:r>
              <a:rPr lang="en-US" sz="1500" dirty="0" smtClean="0"/>
              <a:t>?</a:t>
            </a:r>
            <a:endParaRPr lang="en-US" sz="1500" dirty="0"/>
          </a:p>
          <a:p>
            <a:pPr marL="811213" lvl="1" indent="-252413">
              <a:spcAft>
                <a:spcPts val="600"/>
              </a:spcAft>
              <a:buClr>
                <a:srgbClr val="00B050"/>
              </a:buClr>
              <a:buFont typeface="+mj-lt"/>
              <a:buAutoNum type="arabicPeriod"/>
            </a:pPr>
            <a:r>
              <a:rPr lang="en-US" sz="1500" dirty="0"/>
              <a:t>Who are the affected parties of the problem</a:t>
            </a:r>
            <a:r>
              <a:rPr lang="en-US" sz="1500" dirty="0" smtClean="0"/>
              <a:t>?</a:t>
            </a:r>
            <a:endParaRPr lang="en-US" sz="1500" dirty="0"/>
          </a:p>
          <a:p>
            <a:pPr marL="811213" lvl="1" indent="-252413">
              <a:spcAft>
                <a:spcPts val="600"/>
              </a:spcAft>
              <a:buClr>
                <a:srgbClr val="00B050"/>
              </a:buClr>
              <a:buFont typeface="+mj-lt"/>
              <a:buAutoNum type="arabicPeriod"/>
            </a:pPr>
            <a:r>
              <a:rPr lang="en-US" sz="1500" dirty="0"/>
              <a:t>Does the problem have a deadline or a specific time-line?</a:t>
            </a:r>
            <a:endParaRPr lang="en-US" sz="1500" dirty="0" smtClean="0"/>
          </a:p>
          <a:p>
            <a:pPr marL="541338" lvl="1" indent="-252413">
              <a:spcAft>
                <a:spcPts val="600"/>
              </a:spcAft>
              <a:buClr>
                <a:srgbClr val="00B050"/>
              </a:buClr>
              <a:buFont typeface="Arial" panose="020B0604020202020204" pitchFamily="34" charset="0"/>
              <a:buChar char="•"/>
            </a:pPr>
            <a:r>
              <a:rPr lang="en-US" sz="1500" b="1" dirty="0" smtClean="0"/>
              <a:t>How to identify and prioritise decision-making criteria </a:t>
            </a:r>
            <a:r>
              <a:rPr lang="en-US" sz="1500" dirty="0" smtClean="0"/>
              <a:t>– This is where the command structure is drawn up and agreed, responsibilities handed out, job analysis and abilities taken into account.</a:t>
            </a:r>
          </a:p>
          <a:p>
            <a:pPr marL="541338" lvl="1" indent="-252413">
              <a:spcAft>
                <a:spcPts val="600"/>
              </a:spcAft>
              <a:buClr>
                <a:srgbClr val="00B050"/>
              </a:buClr>
              <a:buFont typeface="Arial" panose="020B0604020202020204" pitchFamily="34" charset="0"/>
              <a:buChar char="•"/>
            </a:pPr>
            <a:r>
              <a:rPr lang="en-US" sz="1500" b="1" dirty="0" smtClean="0"/>
              <a:t>The analysis and synthesis of supporting information </a:t>
            </a:r>
            <a:r>
              <a:rPr lang="en-US" sz="1500" dirty="0"/>
              <a:t>- A problem of an organization will have many stakeholders. In addition, there can be dozens of factors involved and affected by the problem</a:t>
            </a:r>
            <a:r>
              <a:rPr lang="en-US" sz="1500" dirty="0" smtClean="0"/>
              <a:t>.</a:t>
            </a:r>
            <a:endParaRPr lang="en-US" sz="1500" dirty="0"/>
          </a:p>
          <a:p>
            <a:pPr marL="541338" lvl="1" indent="-252413">
              <a:spcAft>
                <a:spcPts val="600"/>
              </a:spcAft>
              <a:buClr>
                <a:srgbClr val="00B050"/>
              </a:buClr>
              <a:buFont typeface="Arial" panose="020B0604020202020204" pitchFamily="34" charset="0"/>
              <a:buChar char="•"/>
            </a:pPr>
            <a:r>
              <a:rPr lang="en-US" sz="1500" dirty="0"/>
              <a:t>In the process of solving the problem, you will have to gather as much as information related to the factors and stakeholders involved in the problem. For the process of information gathering, tools such as 'Check Sheets' can be effectively used</a:t>
            </a:r>
            <a:r>
              <a:rPr lang="en-US" sz="1500" dirty="0" smtClean="0"/>
              <a:t>.</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6.3 - </a:t>
            </a:r>
            <a:r>
              <a:rPr lang="en-US" sz="4000" dirty="0"/>
              <a:t>How to make business decisions</a:t>
            </a:r>
          </a:p>
        </p:txBody>
      </p:sp>
    </p:spTree>
    <p:extLst>
      <p:ext uri="{BB962C8B-B14F-4D97-AF65-F5344CB8AC3E}">
        <p14:creationId xmlns:p14="http://schemas.microsoft.com/office/powerpoint/2010/main" val="1862873265"/>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555367"/>
          </a:xfrm>
          <a:prstGeom prst="rect">
            <a:avLst/>
          </a:prstGeom>
        </p:spPr>
        <p:txBody>
          <a:bodyPr wrap="square">
            <a:spAutoFit/>
          </a:bodyPr>
          <a:lstStyle/>
          <a:p>
            <a:pPr marL="541338" lvl="1" indent="-252413">
              <a:spcAft>
                <a:spcPts val="600"/>
              </a:spcAft>
              <a:buClr>
                <a:srgbClr val="00B050"/>
              </a:buClr>
              <a:buFont typeface="Arial" panose="020B0604020202020204" pitchFamily="34" charset="0"/>
              <a:buChar char="•"/>
            </a:pPr>
            <a:r>
              <a:rPr lang="en-US" sz="1500" b="1" dirty="0" smtClean="0"/>
              <a:t>The use of decision-making tools to investigate solutions </a:t>
            </a:r>
            <a:r>
              <a:rPr lang="en-US" sz="1500" dirty="0" smtClean="0"/>
              <a:t>– This is when the company decides which tool to use for the project, Gantt Charts, Project Plans and Risk Registers, or all three, draws up plans for the integration, process and conclusion of the project.</a:t>
            </a:r>
          </a:p>
          <a:p>
            <a:pPr marL="541338" lvl="1" indent="-252413">
              <a:spcAft>
                <a:spcPts val="600"/>
              </a:spcAft>
              <a:buClr>
                <a:srgbClr val="00B050"/>
              </a:buClr>
              <a:buFont typeface="Arial" panose="020B0604020202020204" pitchFamily="34" charset="0"/>
              <a:buChar char="•"/>
            </a:pPr>
            <a:r>
              <a:rPr lang="en-US" sz="1500" b="1" dirty="0" smtClean="0"/>
              <a:t>How to match solutions to decision-making criteria </a:t>
            </a:r>
            <a:r>
              <a:rPr lang="en-US" sz="1500" dirty="0" smtClean="0"/>
              <a:t>– At this </a:t>
            </a:r>
            <a:r>
              <a:rPr lang="en-US" sz="1500" dirty="0" err="1" smtClean="0"/>
              <a:t>poiunt</a:t>
            </a:r>
            <a:r>
              <a:rPr lang="en-US" sz="1500" dirty="0" smtClean="0"/>
              <a:t> there will be meetings to discuss how to carry out the change, plans will be presented to interested parties, negotiated, adapted and agreed upon. Without 100% consent on all methods, there will be conflict which might impact on the project.</a:t>
            </a:r>
          </a:p>
          <a:p>
            <a:pPr marL="541338" lvl="1" indent="-252413">
              <a:spcAft>
                <a:spcPts val="600"/>
              </a:spcAft>
              <a:buClr>
                <a:srgbClr val="00B050"/>
              </a:buClr>
              <a:buFont typeface="Arial" panose="020B0604020202020204" pitchFamily="34" charset="0"/>
              <a:buChar char="•"/>
            </a:pPr>
            <a:r>
              <a:rPr lang="en-US" sz="1500" b="1" dirty="0" smtClean="0"/>
              <a:t>Respect other people’s contributions to the decision making process </a:t>
            </a:r>
            <a:r>
              <a:rPr lang="en-US" sz="1500" dirty="0" smtClean="0"/>
              <a:t>– Every member of the change management team will have an opinion that matters, someone will be good with the money, someone with the build, or someone with the people management skills. Respecting these abilities and contributions makes a project success likelihood increase.</a:t>
            </a:r>
          </a:p>
          <a:p>
            <a:pPr marL="541338" lvl="1" indent="-252413">
              <a:spcAft>
                <a:spcPts val="600"/>
              </a:spcAft>
              <a:buClr>
                <a:srgbClr val="00B050"/>
              </a:buClr>
              <a:buFont typeface="Arial" panose="020B0604020202020204" pitchFamily="34" charset="0"/>
              <a:buChar char="•"/>
            </a:pPr>
            <a:r>
              <a:rPr lang="en-US" sz="1500" b="1" dirty="0" smtClean="0"/>
              <a:t>Present rationale and conclusions </a:t>
            </a:r>
            <a:r>
              <a:rPr lang="en-US" sz="1500" dirty="0"/>
              <a:t>- </a:t>
            </a:r>
            <a:r>
              <a:rPr lang="en-US" sz="1500" dirty="0" smtClean="0"/>
              <a:t>Evaluating </a:t>
            </a:r>
            <a:r>
              <a:rPr lang="en-US" sz="1500" dirty="0"/>
              <a:t>the outcome of </a:t>
            </a:r>
            <a:r>
              <a:rPr lang="en-US" sz="1500" dirty="0" smtClean="0"/>
              <a:t>the decisions to see </a:t>
            </a:r>
            <a:r>
              <a:rPr lang="en-US" sz="1500" dirty="0"/>
              <a:t>whether there is anything you should learn and then correct in future decision making. This is one of the best practices that will improve your decision-making skills.</a:t>
            </a:r>
          </a:p>
          <a:p>
            <a:pPr marL="541338" lvl="1" indent="-252413">
              <a:spcAft>
                <a:spcPts val="600"/>
              </a:spcAft>
              <a:buClr>
                <a:srgbClr val="00B050"/>
              </a:buClr>
              <a:buFont typeface="Arial" panose="020B0604020202020204" pitchFamily="34" charset="0"/>
              <a:buChar char="•"/>
            </a:pPr>
            <a:r>
              <a:rPr lang="en-US" sz="1500" dirty="0" smtClean="0"/>
              <a:t>When </a:t>
            </a:r>
            <a:r>
              <a:rPr lang="en-US" sz="1500" dirty="0"/>
              <a:t>it comes to making decisions, one should always weigh the positive and negative business consequences and should </a:t>
            </a:r>
            <a:r>
              <a:rPr lang="en-US" sz="1500" dirty="0" err="1"/>
              <a:t>favour</a:t>
            </a:r>
            <a:r>
              <a:rPr lang="en-US" sz="1500" dirty="0"/>
              <a:t> the positive </a:t>
            </a:r>
            <a:r>
              <a:rPr lang="en-US" sz="1500" dirty="0" smtClean="0"/>
              <a:t>outcomes. This </a:t>
            </a:r>
            <a:r>
              <a:rPr lang="en-US" sz="1500" dirty="0"/>
              <a:t>avoids the possible losses to the organization and keeps the company running with a sustained growth. Sometimes, avoiding decision making seems easier; especially, when you get into a lot of confrontation after making the tough decision.</a:t>
            </a:r>
          </a:p>
          <a:p>
            <a:pPr marL="269875" lvl="1" indent="-257175">
              <a:spcAft>
                <a:spcPts val="600"/>
              </a:spcAft>
              <a:buClr>
                <a:srgbClr val="00B050"/>
              </a:buClr>
              <a:buFont typeface="Wingdings 3" panose="05040102010807070707" pitchFamily="18" charset="2"/>
              <a:buChar char=""/>
            </a:pPr>
            <a:r>
              <a:rPr lang="en-US" sz="1500" b="1" dirty="0" smtClean="0">
                <a:solidFill>
                  <a:srgbClr val="FF0000"/>
                </a:solidFill>
              </a:rPr>
              <a:t>Task 6.10 </a:t>
            </a:r>
            <a:r>
              <a:rPr lang="en-US" sz="1500" dirty="0" smtClean="0">
                <a:solidFill>
                  <a:srgbClr val="FF0000"/>
                </a:solidFill>
              </a:rPr>
              <a:t>– Using all that you have gathered for this project and this structured approach, write a report on the implementation process of the change (excluding the possible merge). This should contain Gantt and diagrams drawn from previous tasks.</a:t>
            </a:r>
            <a:endParaRPr lang="en-US" sz="15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6.3 - </a:t>
            </a:r>
            <a:r>
              <a:rPr lang="en-US" sz="4000" dirty="0"/>
              <a:t>How to make business decisions</a:t>
            </a:r>
          </a:p>
        </p:txBody>
      </p:sp>
    </p:spTree>
    <p:extLst>
      <p:ext uri="{BB962C8B-B14F-4D97-AF65-F5344CB8AC3E}">
        <p14:creationId xmlns:p14="http://schemas.microsoft.com/office/powerpoint/2010/main" val="356049538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480721" cy="5709255"/>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b="1" dirty="0" smtClean="0"/>
              <a:t>Appropriateness</a:t>
            </a:r>
            <a:r>
              <a:rPr lang="en-US" sz="1700" dirty="0" smtClean="0"/>
              <a:t> </a:t>
            </a:r>
            <a:r>
              <a:rPr lang="en-US" sz="1700" dirty="0"/>
              <a:t>(e.g. feasibility, </a:t>
            </a:r>
            <a:r>
              <a:rPr lang="en-US" sz="1700" dirty="0" smtClean="0"/>
              <a:t>desirability, chances </a:t>
            </a:r>
            <a:r>
              <a:rPr lang="en-US" sz="1700" dirty="0"/>
              <a:t>of </a:t>
            </a:r>
            <a:r>
              <a:rPr lang="en-US" sz="1700" dirty="0" smtClean="0"/>
              <a:t>success) – Not all changes are justified, and not all successes in project management result in business success. This may be because of the method of change or the failure to account for the impact of change.</a:t>
            </a:r>
          </a:p>
          <a:p>
            <a:pPr marL="355600" lvl="1" indent="-342900">
              <a:spcAft>
                <a:spcPts val="600"/>
              </a:spcAft>
              <a:buClr>
                <a:srgbClr val="00B050"/>
              </a:buClr>
              <a:buFont typeface="Wingdings 3" panose="05040102010807070707" pitchFamily="18" charset="2"/>
              <a:buChar char=""/>
            </a:pPr>
            <a:r>
              <a:rPr lang="en-US" sz="1700" dirty="0" smtClean="0"/>
              <a:t>Here </a:t>
            </a:r>
            <a:r>
              <a:rPr lang="en-US" sz="1700" dirty="0"/>
              <a:t>are some questions that help keep things on course in the beginning of any </a:t>
            </a:r>
            <a:r>
              <a:rPr lang="en-US" sz="1700" dirty="0" smtClean="0"/>
              <a:t>project:</a:t>
            </a:r>
          </a:p>
          <a:p>
            <a:pPr marL="355600" lvl="1" indent="-342900">
              <a:spcAft>
                <a:spcPts val="600"/>
              </a:spcAft>
              <a:buClr>
                <a:srgbClr val="00B050"/>
              </a:buClr>
              <a:buFont typeface="Wingdings 3" panose="05040102010807070707" pitchFamily="18" charset="2"/>
              <a:buChar char=""/>
            </a:pPr>
            <a:r>
              <a:rPr lang="en-US" sz="1700" b="1" dirty="0" smtClean="0"/>
              <a:t>Desirability</a:t>
            </a:r>
            <a:r>
              <a:rPr lang="en-US" sz="1700" dirty="0" smtClean="0"/>
              <a:t> - Will </a:t>
            </a:r>
            <a:r>
              <a:rPr lang="en-US" sz="1700" dirty="0"/>
              <a:t>this solution fill a need</a:t>
            </a:r>
            <a:r>
              <a:rPr lang="en-US" sz="1700" dirty="0" smtClean="0"/>
              <a:t>? A </a:t>
            </a:r>
            <a:r>
              <a:rPr lang="en-US" sz="1700" dirty="0"/>
              <a:t>great place to start is by checking to see if the project is adding value to the </a:t>
            </a:r>
            <a:r>
              <a:rPr lang="en-US" sz="1700" dirty="0" smtClean="0"/>
              <a:t>world.</a:t>
            </a:r>
          </a:p>
          <a:p>
            <a:pPr marL="355600" lvl="1" indent="-342900">
              <a:spcAft>
                <a:spcPts val="600"/>
              </a:spcAft>
              <a:buClr>
                <a:srgbClr val="00B050"/>
              </a:buClr>
              <a:buFont typeface="Wingdings 3" panose="05040102010807070707" pitchFamily="18" charset="2"/>
              <a:buChar char=""/>
            </a:pPr>
            <a:r>
              <a:rPr lang="en-US" sz="1700" b="1" dirty="0" smtClean="0"/>
              <a:t>Will </a:t>
            </a:r>
            <a:r>
              <a:rPr lang="en-US" sz="1700" b="1" dirty="0"/>
              <a:t>it fit into people’s lives</a:t>
            </a:r>
            <a:r>
              <a:rPr lang="en-US" sz="1700" b="1" dirty="0" smtClean="0"/>
              <a:t>? - </a:t>
            </a:r>
            <a:r>
              <a:rPr lang="en-US" sz="1700" dirty="0" smtClean="0"/>
              <a:t>Understanding </a:t>
            </a:r>
            <a:r>
              <a:rPr lang="en-US" sz="1700" dirty="0"/>
              <a:t>the people using our solution tells us how they live and in what way our solution supports or conflicts with their lifestyle and use </a:t>
            </a:r>
            <a:r>
              <a:rPr lang="en-US" sz="1700" dirty="0" smtClean="0"/>
              <a:t>cases.</a:t>
            </a:r>
          </a:p>
          <a:p>
            <a:pPr marL="355600" lvl="1" indent="-342900">
              <a:spcAft>
                <a:spcPts val="600"/>
              </a:spcAft>
              <a:buClr>
                <a:srgbClr val="00B050"/>
              </a:buClr>
              <a:buFont typeface="Wingdings 3" panose="05040102010807070707" pitchFamily="18" charset="2"/>
              <a:buChar char=""/>
            </a:pPr>
            <a:r>
              <a:rPr lang="en-US" sz="1700" b="1" dirty="0" smtClean="0"/>
              <a:t>Will </a:t>
            </a:r>
            <a:r>
              <a:rPr lang="en-US" sz="1700" b="1" dirty="0"/>
              <a:t>it appeal to them</a:t>
            </a:r>
            <a:r>
              <a:rPr lang="en-US" sz="1700" b="1" dirty="0" smtClean="0"/>
              <a:t>? - </a:t>
            </a:r>
            <a:r>
              <a:rPr lang="en-US" sz="1700" dirty="0" smtClean="0"/>
              <a:t>While </a:t>
            </a:r>
            <a:r>
              <a:rPr lang="en-US" sz="1700" dirty="0"/>
              <a:t>it shouldn’t be the only consideration, we also don’t want to neglect the appeal factor </a:t>
            </a:r>
            <a:r>
              <a:rPr lang="en-US" sz="1700" dirty="0" smtClean="0"/>
              <a:t>altogether.</a:t>
            </a:r>
          </a:p>
          <a:p>
            <a:pPr marL="355600" lvl="1" indent="-342900">
              <a:spcAft>
                <a:spcPts val="600"/>
              </a:spcAft>
              <a:buClr>
                <a:srgbClr val="00B050"/>
              </a:buClr>
              <a:buFont typeface="Wingdings 3" panose="05040102010807070707" pitchFamily="18" charset="2"/>
              <a:buChar char=""/>
            </a:pPr>
            <a:r>
              <a:rPr lang="en-US" sz="1700" b="1" dirty="0" smtClean="0"/>
              <a:t>Will </a:t>
            </a:r>
            <a:r>
              <a:rPr lang="en-US" sz="1700" b="1" dirty="0"/>
              <a:t>they actually want it</a:t>
            </a:r>
            <a:r>
              <a:rPr lang="en-US" sz="1700" b="1" dirty="0" smtClean="0"/>
              <a:t>? - </a:t>
            </a:r>
            <a:r>
              <a:rPr lang="en-US" sz="1700" dirty="0" smtClean="0"/>
              <a:t>There’s </a:t>
            </a:r>
            <a:r>
              <a:rPr lang="en-US" sz="1700" dirty="0"/>
              <a:t>no point going through the trouble (and resources) designing and executing on a project that nobody wants in the first place</a:t>
            </a:r>
            <a:r>
              <a:rPr lang="en-US" sz="1700" dirty="0" smtClean="0"/>
              <a:t>.</a:t>
            </a:r>
            <a:endParaRPr lang="en-US" sz="17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6.4 </a:t>
            </a:r>
            <a:r>
              <a:rPr lang="en-US" sz="4000" dirty="0"/>
              <a:t>- </a:t>
            </a:r>
            <a:r>
              <a:rPr lang="en-US" sz="4000" dirty="0" smtClean="0"/>
              <a:t>How </a:t>
            </a:r>
            <a:r>
              <a:rPr lang="en-US" sz="4000" dirty="0"/>
              <a:t>to </a:t>
            </a:r>
            <a:r>
              <a:rPr lang="en-US" sz="4000" dirty="0" smtClean="0"/>
              <a:t>Justify </a:t>
            </a:r>
            <a:r>
              <a:rPr lang="en-US" sz="4000" dirty="0"/>
              <a:t>a </a:t>
            </a:r>
            <a:r>
              <a:rPr lang="en-US" sz="4000" dirty="0" smtClean="0"/>
              <a:t>Business Decision</a:t>
            </a:r>
            <a:endParaRPr lang="en-US" sz="4000" dirty="0"/>
          </a:p>
        </p:txBody>
      </p:sp>
      <p:pic>
        <p:nvPicPr>
          <p:cNvPr id="3074" name="Picture 2" descr="desirability-feasibility-viability-diagr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198" y="1066844"/>
            <a:ext cx="2005190" cy="1636093"/>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image.slidesharecdn.com/businessdevelopmentfeasibilitystudy-140802002453-phpapp01/95/business-development-feasibility-study-3-638.jpg?cb=140693964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5157192"/>
            <a:ext cx="2006575" cy="142804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groundfloorpartners.com/gfwp/wp-content/uploads/2015/10/feasibil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198" y="2780928"/>
            <a:ext cx="2005190" cy="225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04543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480721" cy="553843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430" b="1" dirty="0" smtClean="0"/>
              <a:t>Feasibility</a:t>
            </a:r>
            <a:r>
              <a:rPr lang="en-US" sz="1430" dirty="0"/>
              <a:t> </a:t>
            </a:r>
            <a:r>
              <a:rPr lang="en-US" sz="1430" dirty="0" smtClean="0"/>
              <a:t>- Is </a:t>
            </a:r>
            <a:r>
              <a:rPr lang="en-US" sz="1430" dirty="0"/>
              <a:t>the technology needed to power the design solution available or within </a:t>
            </a:r>
            <a:r>
              <a:rPr lang="en-US" sz="1430" dirty="0" smtClean="0"/>
              <a:t>reach? Sometimes </a:t>
            </a:r>
            <a:r>
              <a:rPr lang="en-US" sz="1430" dirty="0"/>
              <a:t>the goal is to create a new technology, but sometimes we need to work with what we’ve got. </a:t>
            </a:r>
            <a:endParaRPr lang="en-US" sz="1430" dirty="0" smtClean="0"/>
          </a:p>
          <a:p>
            <a:pPr marL="355600" lvl="1" indent="-342900">
              <a:spcAft>
                <a:spcPts val="600"/>
              </a:spcAft>
              <a:buClr>
                <a:srgbClr val="00B050"/>
              </a:buClr>
              <a:buFont typeface="Wingdings 3" panose="05040102010807070707" pitchFamily="18" charset="2"/>
              <a:buChar char=""/>
            </a:pPr>
            <a:r>
              <a:rPr lang="en-US" sz="1430" b="1" dirty="0" smtClean="0"/>
              <a:t>How </a:t>
            </a:r>
            <a:r>
              <a:rPr lang="en-US" sz="1430" b="1" dirty="0"/>
              <a:t>long will this take</a:t>
            </a:r>
            <a:r>
              <a:rPr lang="en-US" sz="1430" b="1" dirty="0" smtClean="0"/>
              <a:t>? - </a:t>
            </a:r>
            <a:r>
              <a:rPr lang="en-US" sz="1430" dirty="0" smtClean="0"/>
              <a:t>Of </a:t>
            </a:r>
            <a:r>
              <a:rPr lang="en-US" sz="1430" dirty="0"/>
              <a:t>course most of us would like to have what we want </a:t>
            </a:r>
            <a:r>
              <a:rPr lang="en-US" sz="1430" dirty="0" smtClean="0"/>
              <a:t>yesterday. </a:t>
            </a:r>
            <a:r>
              <a:rPr lang="en-US" sz="1430" dirty="0"/>
              <a:t>But when a reasonable client request is to have a project up and running in two months, yet our solution is projected to take six months to complete, it’s not a feasible solution. There’s no need to extend the timeline simply to accommodate our own ideals to the detriment of a client’s </a:t>
            </a:r>
            <a:r>
              <a:rPr lang="en-US" sz="1430" dirty="0" smtClean="0"/>
              <a:t>deadline.</a:t>
            </a:r>
          </a:p>
          <a:p>
            <a:pPr marL="355600" lvl="1" indent="-342900">
              <a:spcAft>
                <a:spcPts val="600"/>
              </a:spcAft>
              <a:buClr>
                <a:srgbClr val="00B050"/>
              </a:buClr>
              <a:buFont typeface="Wingdings 3" panose="05040102010807070707" pitchFamily="18" charset="2"/>
              <a:buChar char=""/>
            </a:pPr>
            <a:r>
              <a:rPr lang="en-US" sz="1430" b="1" dirty="0" smtClean="0"/>
              <a:t>Can </a:t>
            </a:r>
            <a:r>
              <a:rPr lang="en-US" sz="1430" b="1" dirty="0"/>
              <a:t>the </a:t>
            </a:r>
            <a:r>
              <a:rPr lang="en-US" sz="1430" b="1" dirty="0" smtClean="0"/>
              <a:t>business </a:t>
            </a:r>
            <a:r>
              <a:rPr lang="en-US" sz="1430" b="1" dirty="0"/>
              <a:t>actually make it happen</a:t>
            </a:r>
            <a:r>
              <a:rPr lang="en-US" sz="1430" b="1" dirty="0" smtClean="0"/>
              <a:t>? - </a:t>
            </a:r>
            <a:r>
              <a:rPr lang="en-US" sz="1430" dirty="0" smtClean="0"/>
              <a:t>During </a:t>
            </a:r>
            <a:r>
              <a:rPr lang="en-US" sz="1430" dirty="0"/>
              <a:t>the ideation phase of a project, we have to ask ourselves if the solution can be managed by the existing team responsible for keeping our solutions alive long after we’ve wrapped up our side of the work</a:t>
            </a:r>
            <a:r>
              <a:rPr lang="en-US" sz="1430" dirty="0" smtClean="0"/>
              <a:t>.</a:t>
            </a:r>
          </a:p>
          <a:p>
            <a:pPr marL="355600" lvl="1" indent="-342900">
              <a:spcAft>
                <a:spcPts val="600"/>
              </a:spcAft>
              <a:buClr>
                <a:srgbClr val="00B050"/>
              </a:buClr>
              <a:buFont typeface="Wingdings 3" panose="05040102010807070707" pitchFamily="18" charset="2"/>
              <a:buChar char=""/>
            </a:pPr>
            <a:r>
              <a:rPr lang="en-US" sz="1430" b="1" dirty="0" smtClean="0"/>
              <a:t>Viability</a:t>
            </a:r>
            <a:r>
              <a:rPr lang="en-US" sz="1430" b="1" dirty="0"/>
              <a:t> </a:t>
            </a:r>
            <a:r>
              <a:rPr lang="en-US" sz="1430" b="1" dirty="0" smtClean="0"/>
              <a:t>- Will </a:t>
            </a:r>
            <a:r>
              <a:rPr lang="en-US" sz="1430" b="1" dirty="0"/>
              <a:t>the design solution align with the business goals?</a:t>
            </a:r>
            <a:r>
              <a:rPr lang="en-US" sz="1430" dirty="0"/>
              <a:t/>
            </a:r>
            <a:br>
              <a:rPr lang="en-US" sz="1430" dirty="0"/>
            </a:br>
            <a:r>
              <a:rPr lang="en-US" sz="1430" dirty="0"/>
              <a:t>By understanding what the business wants to accomplish, we can focus our energy in the right </a:t>
            </a:r>
            <a:r>
              <a:rPr lang="en-US" sz="1430" dirty="0" smtClean="0"/>
              <a:t>direction.</a:t>
            </a:r>
          </a:p>
          <a:p>
            <a:pPr marL="355600" lvl="1" indent="-342900">
              <a:spcAft>
                <a:spcPts val="600"/>
              </a:spcAft>
              <a:buClr>
                <a:srgbClr val="00B050"/>
              </a:buClr>
              <a:buFont typeface="Wingdings 3" panose="05040102010807070707" pitchFamily="18" charset="2"/>
              <a:buChar char=""/>
            </a:pPr>
            <a:r>
              <a:rPr lang="en-US" sz="1430" b="1" dirty="0" smtClean="0"/>
              <a:t>Does </a:t>
            </a:r>
            <a:r>
              <a:rPr lang="en-US" sz="1430" b="1" dirty="0"/>
              <a:t>this solution honor the client’s budget?</a:t>
            </a:r>
            <a:r>
              <a:rPr lang="en-US" sz="1430" dirty="0"/>
              <a:t/>
            </a:r>
            <a:br>
              <a:rPr lang="en-US" sz="1430" dirty="0"/>
            </a:br>
            <a:r>
              <a:rPr lang="en-US" sz="1430" dirty="0"/>
              <a:t>We all have to work within budgets, and even if you have the best idea in the world, if it’s outside of the client’s budget then the solution isn’t </a:t>
            </a:r>
            <a:r>
              <a:rPr lang="en-US" sz="1430" dirty="0" smtClean="0"/>
              <a:t>viable.</a:t>
            </a:r>
          </a:p>
          <a:p>
            <a:pPr marL="355600" lvl="1" indent="-342900">
              <a:spcAft>
                <a:spcPts val="600"/>
              </a:spcAft>
              <a:buClr>
                <a:srgbClr val="00B050"/>
              </a:buClr>
              <a:buFont typeface="Wingdings 3" panose="05040102010807070707" pitchFamily="18" charset="2"/>
              <a:buChar char=""/>
            </a:pPr>
            <a:r>
              <a:rPr lang="en-US" sz="1430" b="1" dirty="0" smtClean="0"/>
              <a:t>What </a:t>
            </a:r>
            <a:r>
              <a:rPr lang="en-US" sz="1430" b="1" dirty="0"/>
              <a:t>will the return on the investment look like?</a:t>
            </a:r>
            <a:r>
              <a:rPr lang="en-US" sz="1430" dirty="0"/>
              <a:t/>
            </a:r>
            <a:br>
              <a:rPr lang="en-US" sz="1430" dirty="0"/>
            </a:br>
            <a:r>
              <a:rPr lang="en-US" sz="1430" dirty="0" smtClean="0"/>
              <a:t>It’s </a:t>
            </a:r>
            <a:r>
              <a:rPr lang="en-US" sz="1430" dirty="0"/>
              <a:t>helpful to measure the effort needed to execute on a solution with the potential payoff in terms of desired outcomes—whether they’re monetary or some other quantifiable measure</a:t>
            </a:r>
            <a:r>
              <a:rPr lang="en-US" sz="1430" dirty="0" smtClean="0"/>
              <a:t>.</a:t>
            </a:r>
            <a:endParaRPr lang="en-US" sz="143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6.4 </a:t>
            </a:r>
            <a:r>
              <a:rPr lang="en-US" sz="4000" dirty="0"/>
              <a:t>- </a:t>
            </a:r>
            <a:r>
              <a:rPr lang="en-US" sz="4000" dirty="0" smtClean="0"/>
              <a:t>How </a:t>
            </a:r>
            <a:r>
              <a:rPr lang="en-US" sz="4000" dirty="0"/>
              <a:t>to </a:t>
            </a:r>
            <a:r>
              <a:rPr lang="en-US" sz="4000" dirty="0" smtClean="0"/>
              <a:t>Justify </a:t>
            </a:r>
            <a:r>
              <a:rPr lang="en-US" sz="4000" dirty="0"/>
              <a:t>a </a:t>
            </a:r>
            <a:r>
              <a:rPr lang="en-US" sz="4000" dirty="0" smtClean="0"/>
              <a:t>Business Decision</a:t>
            </a:r>
            <a:endParaRPr lang="en-US" sz="4000" dirty="0"/>
          </a:p>
        </p:txBody>
      </p:sp>
      <p:pic>
        <p:nvPicPr>
          <p:cNvPr id="5" name="Picture 2" descr="desirability-feasibility-viability-diagr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198" y="1066844"/>
            <a:ext cx="2005190" cy="163609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image.slidesharecdn.com/businessdevelopmentfeasibilitystudy-140802002453-phpapp01/95/business-development-feasibility-study-3-638.jpg?cb=140693964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5157192"/>
            <a:ext cx="2006575" cy="1428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groundfloorpartners.com/gfwp/wp-content/uploads/2015/10/feasibil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198" y="2780928"/>
            <a:ext cx="2005190" cy="225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56652"/>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480721" cy="5570756"/>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30" b="1" dirty="0" smtClean="0"/>
              <a:t>Awareness </a:t>
            </a:r>
            <a:r>
              <a:rPr lang="en-US" sz="1730" b="1" dirty="0"/>
              <a:t>of other </a:t>
            </a:r>
            <a:r>
              <a:rPr lang="en-US" sz="1730" b="1" dirty="0" smtClean="0"/>
              <a:t>perspectives </a:t>
            </a:r>
            <a:r>
              <a:rPr lang="en-US" sz="1730" dirty="0"/>
              <a:t>– The criteria used to evaluate project success are based on stakeholders’ particular expectations of the </a:t>
            </a:r>
            <a:r>
              <a:rPr lang="en-US" sz="1730" dirty="0" smtClean="0"/>
              <a:t>project, </a:t>
            </a:r>
            <a:r>
              <a:rPr lang="en-US" sz="1730" dirty="0"/>
              <a:t>with success reflecting the extent to which these expectations are perceived to have been met. In turn, expectations derive from and express value-based beliefs and desires about how a project will serve stake-holders’ interests and/or needs whether role-related or </a:t>
            </a:r>
            <a:r>
              <a:rPr lang="en-US" sz="1730" dirty="0" smtClean="0"/>
              <a:t>personal. </a:t>
            </a:r>
          </a:p>
          <a:p>
            <a:pPr marL="355600" lvl="1" indent="-342900">
              <a:spcAft>
                <a:spcPts val="600"/>
              </a:spcAft>
              <a:buClr>
                <a:srgbClr val="00B050"/>
              </a:buClr>
              <a:buFont typeface="Wingdings 3" panose="05040102010807070707" pitchFamily="18" charset="2"/>
              <a:buChar char=""/>
            </a:pPr>
            <a:r>
              <a:rPr lang="en-US" sz="1730" dirty="0" smtClean="0"/>
              <a:t>The </a:t>
            </a:r>
            <a:r>
              <a:rPr lang="en-US" sz="1730" dirty="0"/>
              <a:t>assessment of project success is a value </a:t>
            </a:r>
            <a:r>
              <a:rPr lang="en-US" sz="1730" dirty="0" smtClean="0"/>
              <a:t>judgment, </a:t>
            </a:r>
            <a:r>
              <a:rPr lang="en-US" sz="1730" dirty="0"/>
              <a:t>and “success” becomes a subjective evaluation from a person's perspective rather than an objective description based on independent </a:t>
            </a:r>
            <a:r>
              <a:rPr lang="en-US" sz="1730" dirty="0" smtClean="0"/>
              <a:t>criteria. </a:t>
            </a:r>
            <a:r>
              <a:rPr lang="en-US" sz="1730" dirty="0"/>
              <a:t>Different values, interests, needs, and expectations become relevant to particular stakeholders’ interpretations depending on the social, economic, historical, and organizational context in which a project is </a:t>
            </a:r>
            <a:r>
              <a:rPr lang="en-US" sz="1730" dirty="0" smtClean="0"/>
              <a:t>situated</a:t>
            </a:r>
          </a:p>
          <a:p>
            <a:pPr marL="355600" lvl="1" indent="-342900">
              <a:spcAft>
                <a:spcPts val="600"/>
              </a:spcAft>
              <a:buClr>
                <a:srgbClr val="00B050"/>
              </a:buClr>
              <a:buFont typeface="Wingdings 3" panose="05040102010807070707" pitchFamily="18" charset="2"/>
              <a:buChar char=""/>
            </a:pPr>
            <a:r>
              <a:rPr lang="en-US" sz="1730" dirty="0" smtClean="0"/>
              <a:t>For example, in the Enderoth School scenario parents want grades, the students want good teaching, governors want an improved image, and the Government want to spend less money. To appease all stakeholders will cause some form of conflict.</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6.4 </a:t>
            </a:r>
            <a:r>
              <a:rPr lang="en-US" sz="4000" dirty="0"/>
              <a:t>- </a:t>
            </a:r>
            <a:r>
              <a:rPr lang="en-US" sz="4000" dirty="0" smtClean="0"/>
              <a:t>How </a:t>
            </a:r>
            <a:r>
              <a:rPr lang="en-US" sz="4000" dirty="0"/>
              <a:t>to </a:t>
            </a:r>
            <a:r>
              <a:rPr lang="en-US" sz="4000" dirty="0" smtClean="0"/>
              <a:t>Justify </a:t>
            </a:r>
            <a:r>
              <a:rPr lang="en-US" sz="4000" dirty="0"/>
              <a:t>a </a:t>
            </a:r>
            <a:r>
              <a:rPr lang="en-US" sz="4000" dirty="0" smtClean="0"/>
              <a:t>Business Decision</a:t>
            </a:r>
            <a:endParaRPr lang="en-US" sz="4000" dirty="0"/>
          </a:p>
        </p:txBody>
      </p:sp>
      <p:pic>
        <p:nvPicPr>
          <p:cNvPr id="7" name="Picture 2" descr="desirability-feasibility-viability-diagr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198" y="1066844"/>
            <a:ext cx="2005190" cy="16360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image.slidesharecdn.com/businessdevelopmentfeasibilitystudy-140802002453-phpapp01/95/business-development-feasibility-study-3-638.jpg?cb=140693964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5157192"/>
            <a:ext cx="2006575" cy="14280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groundfloorpartners.com/gfwp/wp-content/uploads/2015/10/feasibil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198" y="2780928"/>
            <a:ext cx="2005190" cy="225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75153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552679" cy="5444567"/>
          </a:xfrm>
          <a:prstGeom prst="rect">
            <a:avLst/>
          </a:prstGeom>
        </p:spPr>
        <p:txBody>
          <a:bodyPr wrap="square">
            <a:spAutoFit/>
          </a:bodyPr>
          <a:lstStyle/>
          <a:p>
            <a:pPr marL="269875" lvl="1" indent="-257175">
              <a:spcAft>
                <a:spcPts val="600"/>
              </a:spcAft>
              <a:buClr>
                <a:srgbClr val="00B050"/>
              </a:buClr>
              <a:buFont typeface="Wingdings 3" panose="05040102010807070707" pitchFamily="18" charset="2"/>
              <a:buChar char=""/>
            </a:pPr>
            <a:r>
              <a:rPr lang="en-US" sz="1624" b="1" dirty="0" smtClean="0"/>
              <a:t>Evidence based </a:t>
            </a:r>
            <a:r>
              <a:rPr lang="en-US" sz="1624" dirty="0" smtClean="0"/>
              <a:t>– This form of success criteria would seem to be the best way to measure success. Were the goals met, was it under budget, did sales improve, were the stakeholders happy, are the staff. This can be done as a baseline measurement or continuous project success measurement depending on how quickly the project needs to be standardised.</a:t>
            </a:r>
          </a:p>
          <a:p>
            <a:pPr marL="269875" lvl="1" indent="-257175">
              <a:spcAft>
                <a:spcPts val="600"/>
              </a:spcAft>
              <a:buClr>
                <a:srgbClr val="00B050"/>
              </a:buClr>
              <a:buFont typeface="Wingdings 3" panose="05040102010807070707" pitchFamily="18" charset="2"/>
              <a:buChar char=""/>
            </a:pPr>
            <a:r>
              <a:rPr lang="en-US" sz="1624" dirty="0" smtClean="0"/>
              <a:t>Examples of evidence based results could include:</a:t>
            </a:r>
          </a:p>
          <a:p>
            <a:pPr marL="631825" lvl="1" indent="-254000">
              <a:spcAft>
                <a:spcPts val="600"/>
              </a:spcAft>
              <a:buClr>
                <a:srgbClr val="00B050"/>
              </a:buClr>
              <a:buFont typeface="Arial" panose="020B0604020202020204" pitchFamily="34" charset="0"/>
              <a:buChar char="•"/>
            </a:pPr>
            <a:r>
              <a:rPr lang="en-US" sz="1624" dirty="0" smtClean="0"/>
              <a:t>A definition of </a:t>
            </a:r>
            <a:r>
              <a:rPr lang="en-US" sz="1624" dirty="0"/>
              <a:t>what success looks like for your project or you won’t know if you have achieved </a:t>
            </a:r>
            <a:r>
              <a:rPr lang="en-US" sz="1624" dirty="0" smtClean="0"/>
              <a:t>it. Outlines success criteria.</a:t>
            </a:r>
          </a:p>
          <a:p>
            <a:pPr marL="631825" lvl="1" indent="-254000">
              <a:spcAft>
                <a:spcPts val="600"/>
              </a:spcAft>
              <a:buClr>
                <a:srgbClr val="00B050"/>
              </a:buClr>
              <a:buFont typeface="Arial" panose="020B0604020202020204" pitchFamily="34" charset="0"/>
              <a:buChar char="•"/>
            </a:pPr>
            <a:r>
              <a:rPr lang="en-US" sz="1624" dirty="0" smtClean="0"/>
              <a:t>Success </a:t>
            </a:r>
            <a:r>
              <a:rPr lang="en-US" sz="1624" dirty="0"/>
              <a:t>criteria measure what’s important to your </a:t>
            </a:r>
            <a:r>
              <a:rPr lang="en-US" sz="1624" dirty="0" smtClean="0"/>
              <a:t>stakeholders. Poll them for their criteria.</a:t>
            </a:r>
          </a:p>
          <a:p>
            <a:pPr marL="631825" lvl="1" indent="-254000">
              <a:spcAft>
                <a:spcPts val="600"/>
              </a:spcAft>
              <a:buClr>
                <a:srgbClr val="00B050"/>
              </a:buClr>
              <a:buFont typeface="Arial" panose="020B0604020202020204" pitchFamily="34" charset="0"/>
              <a:buChar char="•"/>
            </a:pPr>
            <a:r>
              <a:rPr lang="en-US" sz="1624" dirty="0" smtClean="0"/>
              <a:t>Document </a:t>
            </a:r>
            <a:r>
              <a:rPr lang="en-US" sz="1624" dirty="0"/>
              <a:t>success criteria and get everyone to agree to </a:t>
            </a:r>
            <a:r>
              <a:rPr lang="en-US" sz="1624" dirty="0" smtClean="0"/>
              <a:t>them. </a:t>
            </a:r>
          </a:p>
          <a:p>
            <a:pPr marL="631825" lvl="1" indent="-254000">
              <a:spcAft>
                <a:spcPts val="600"/>
              </a:spcAft>
              <a:buClr>
                <a:srgbClr val="00B050"/>
              </a:buClr>
              <a:buFont typeface="Arial" panose="020B0604020202020204" pitchFamily="34" charset="0"/>
              <a:buChar char="•"/>
            </a:pPr>
            <a:r>
              <a:rPr lang="en-US" sz="1624" dirty="0" smtClean="0"/>
              <a:t>Use </a:t>
            </a:r>
            <a:r>
              <a:rPr lang="en-US" sz="1624" dirty="0"/>
              <a:t>continuous measurements where </a:t>
            </a:r>
            <a:r>
              <a:rPr lang="en-US" sz="1624" dirty="0" smtClean="0"/>
              <a:t>possible.</a:t>
            </a:r>
          </a:p>
          <a:p>
            <a:pPr marL="631825" lvl="1" indent="-254000">
              <a:spcAft>
                <a:spcPts val="600"/>
              </a:spcAft>
              <a:buClr>
                <a:srgbClr val="00B050"/>
              </a:buClr>
              <a:buFont typeface="Arial" panose="020B0604020202020204" pitchFamily="34" charset="0"/>
              <a:buChar char="•"/>
            </a:pPr>
            <a:r>
              <a:rPr lang="en-US" sz="1624" dirty="0" smtClean="0"/>
              <a:t>Baseline </a:t>
            </a:r>
            <a:r>
              <a:rPr lang="en-US" sz="1624" dirty="0"/>
              <a:t>today’s performance so you know where you are starting </a:t>
            </a:r>
            <a:r>
              <a:rPr lang="en-US" sz="1624" dirty="0" smtClean="0"/>
              <a:t>from.</a:t>
            </a:r>
          </a:p>
          <a:p>
            <a:pPr marL="631825" lvl="1" indent="-254000">
              <a:spcAft>
                <a:spcPts val="600"/>
              </a:spcAft>
              <a:buClr>
                <a:srgbClr val="00B050"/>
              </a:buClr>
              <a:buFont typeface="Arial" panose="020B0604020202020204" pitchFamily="34" charset="0"/>
              <a:buChar char="•"/>
            </a:pPr>
            <a:r>
              <a:rPr lang="en-US" sz="1624" dirty="0"/>
              <a:t>T</a:t>
            </a:r>
            <a:r>
              <a:rPr lang="en-US" sz="1624" dirty="0" smtClean="0"/>
              <a:t>rack </a:t>
            </a:r>
            <a:r>
              <a:rPr lang="en-US" sz="1624" dirty="0"/>
              <a:t>as appropriate and report on your progress.</a:t>
            </a:r>
          </a:p>
          <a:p>
            <a:pPr marL="269875" lvl="1" indent="-257175">
              <a:spcAft>
                <a:spcPts val="600"/>
              </a:spcAft>
              <a:buClr>
                <a:srgbClr val="00B050"/>
              </a:buClr>
              <a:buFont typeface="Wingdings 3" panose="05040102010807070707" pitchFamily="18" charset="2"/>
              <a:buChar char=""/>
            </a:pPr>
            <a:r>
              <a:rPr lang="en-US" sz="1624" b="1" dirty="0" smtClean="0">
                <a:solidFill>
                  <a:srgbClr val="FF0000"/>
                </a:solidFill>
              </a:rPr>
              <a:t>Task 6.11 </a:t>
            </a:r>
            <a:r>
              <a:rPr lang="en-US" sz="1624" dirty="0" smtClean="0">
                <a:solidFill>
                  <a:srgbClr val="FF0000"/>
                </a:solidFill>
              </a:rPr>
              <a:t>– Write a business justification for the proposal based </a:t>
            </a:r>
            <a:r>
              <a:rPr lang="en-US" sz="1624" dirty="0">
                <a:solidFill>
                  <a:srgbClr val="FF0000"/>
                </a:solidFill>
              </a:rPr>
              <a:t>on evidence </a:t>
            </a:r>
            <a:r>
              <a:rPr lang="en-US" sz="1624" dirty="0" smtClean="0">
                <a:solidFill>
                  <a:srgbClr val="FF0000"/>
                </a:solidFill>
              </a:rPr>
              <a:t>from supporting information provided by the previous task. Present this as a written report to you manager (teacher).</a:t>
            </a:r>
            <a:endParaRPr lang="en-US" sz="1624"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6.4 </a:t>
            </a:r>
            <a:r>
              <a:rPr lang="en-US" sz="4000" dirty="0"/>
              <a:t>- </a:t>
            </a:r>
            <a:r>
              <a:rPr lang="en-US" sz="4000" dirty="0" smtClean="0"/>
              <a:t>How </a:t>
            </a:r>
            <a:r>
              <a:rPr lang="en-US" sz="4000" dirty="0"/>
              <a:t>to </a:t>
            </a:r>
            <a:r>
              <a:rPr lang="en-US" sz="4000" dirty="0" smtClean="0"/>
              <a:t>Justify </a:t>
            </a:r>
            <a:r>
              <a:rPr lang="en-US" sz="4000" dirty="0"/>
              <a:t>a </a:t>
            </a:r>
            <a:r>
              <a:rPr lang="en-US" sz="4000" dirty="0" smtClean="0"/>
              <a:t>Business Decision</a:t>
            </a:r>
            <a:endParaRPr lang="en-US" sz="4000" dirty="0"/>
          </a:p>
        </p:txBody>
      </p:sp>
      <p:pic>
        <p:nvPicPr>
          <p:cNvPr id="5" name="Picture 2" descr="desirability-feasibility-viability-diagr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198" y="1066844"/>
            <a:ext cx="2005190" cy="163609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image.slidesharecdn.com/businessdevelopmentfeasibilitystudy-140802002453-phpapp01/95/business-development-feasibility-study-3-638.jpg?cb=140693964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04248" y="5157192"/>
            <a:ext cx="2006575" cy="142804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groundfloorpartners.com/gfwp/wp-content/uploads/2015/10/feasibil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198" y="2780928"/>
            <a:ext cx="2005190" cy="2251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22565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09200"/>
          </a:xfrm>
          <a:prstGeom prst="rect">
            <a:avLst/>
          </a:prstGeom>
        </p:spPr>
        <p:txBody>
          <a:bodyPr wrap="square">
            <a:spAutoFit/>
          </a:bodyPr>
          <a:lstStyle/>
          <a:p>
            <a:pPr algn="ctr">
              <a:spcAft>
                <a:spcPts val="600"/>
              </a:spcAft>
              <a:tabLst>
                <a:tab pos="8348663" algn="r"/>
              </a:tabLst>
            </a:pPr>
            <a:r>
              <a:rPr lang="en-US" sz="1660" b="1" dirty="0">
                <a:solidFill>
                  <a:srgbClr val="FF0000"/>
                </a:solidFill>
              </a:rPr>
              <a:t>Wattam Grove</a:t>
            </a:r>
          </a:p>
          <a:p>
            <a:pPr>
              <a:spcAft>
                <a:spcPts val="600"/>
              </a:spcAft>
              <a:tabLst>
                <a:tab pos="8348663" algn="r"/>
              </a:tabLst>
            </a:pPr>
            <a:r>
              <a:rPr lang="en-US" sz="1660" b="1" dirty="0">
                <a:solidFill>
                  <a:srgbClr val="FF0000"/>
                </a:solidFill>
              </a:rPr>
              <a:t>The business</a:t>
            </a:r>
          </a:p>
          <a:p>
            <a:pPr>
              <a:spcAft>
                <a:spcPts val="600"/>
              </a:spcAft>
              <a:tabLst>
                <a:tab pos="8348663" algn="r"/>
              </a:tabLst>
            </a:pPr>
            <a:r>
              <a:rPr lang="en-US" sz="1660" dirty="0">
                <a:solidFill>
                  <a:srgbClr val="FF0000"/>
                </a:solidFill>
              </a:rPr>
              <a:t>Wattam Grove is a traditional fruit farm occupying 45 acres of land on the Devon/Cornwall border. The farm is located approximately five miles from the coast. Brothers, Eric and Percy Wattam, now in their early forties, inherited the farm from their father in 2007.</a:t>
            </a:r>
          </a:p>
          <a:p>
            <a:pPr>
              <a:spcAft>
                <a:spcPts val="600"/>
              </a:spcAft>
              <a:tabLst>
                <a:tab pos="8348663" algn="r"/>
              </a:tabLst>
            </a:pPr>
            <a:r>
              <a:rPr lang="en-US" sz="1660" dirty="0">
                <a:solidFill>
                  <a:srgbClr val="FF0000"/>
                </a:solidFill>
              </a:rPr>
              <a:t>Wattam Grove produces soft fruit. Raspberries, grown under glass, are Wattam Grove’s main crop. Smaller quantities of other soft fruits such as blackcurrants, strawberries and blueberries are grown in </a:t>
            </a:r>
            <a:r>
              <a:rPr lang="en-US" sz="1660" dirty="0" err="1">
                <a:solidFill>
                  <a:srgbClr val="FF0000"/>
                </a:solidFill>
              </a:rPr>
              <a:t>polytunnels</a:t>
            </a:r>
            <a:r>
              <a:rPr lang="en-US" sz="1660" dirty="0">
                <a:solidFill>
                  <a:srgbClr val="FF0000"/>
                </a:solidFill>
              </a:rPr>
              <a:t>. Blackberries and gooseberries, which do not need protecting from the elements, are also grown on the farm. All of Wattam Grove’s produce is sold to a fruit marketing company, </a:t>
            </a:r>
            <a:r>
              <a:rPr lang="en-US" sz="1660" dirty="0" err="1">
                <a:solidFill>
                  <a:srgbClr val="FF0000"/>
                </a:solidFill>
              </a:rPr>
              <a:t>Fruitex</a:t>
            </a:r>
            <a:r>
              <a:rPr lang="en-US" sz="1660" dirty="0">
                <a:solidFill>
                  <a:srgbClr val="FF0000"/>
                </a:solidFill>
              </a:rPr>
              <a:t> Ltd, a leading supplier of fruit to the UK’s supermarket industry. Wattam Grove does not sell fruit directly to the public.</a:t>
            </a:r>
          </a:p>
          <a:p>
            <a:pPr>
              <a:spcAft>
                <a:spcPts val="600"/>
              </a:spcAft>
              <a:tabLst>
                <a:tab pos="8348663" algn="r"/>
              </a:tabLst>
            </a:pPr>
            <a:r>
              <a:rPr lang="en-US" sz="1660" dirty="0">
                <a:solidFill>
                  <a:srgbClr val="FF0000"/>
                </a:solidFill>
              </a:rPr>
              <a:t>Four farm </a:t>
            </a:r>
            <a:r>
              <a:rPr lang="en-US" sz="1660" dirty="0" err="1">
                <a:solidFill>
                  <a:srgbClr val="FF0000"/>
                </a:solidFill>
              </a:rPr>
              <a:t>labourers</a:t>
            </a:r>
            <a:r>
              <a:rPr lang="en-US" sz="1660" dirty="0">
                <a:solidFill>
                  <a:srgbClr val="FF0000"/>
                </a:solidFill>
              </a:rPr>
              <a:t> are employed on permanent contracts to look after the soft fruits throughout the year. From May to October, the six months of peak yield, Wattam Grove also hires 22 temporary, low paid workers to help with the soft fruit harvest. The harvesting of soft fruit is very labour intensive because each berry must be picked by hand. The temporary workers, usually a combination of students and migrant </a:t>
            </a:r>
            <a:r>
              <a:rPr lang="en-US" sz="1660" dirty="0" err="1">
                <a:solidFill>
                  <a:srgbClr val="FF0000"/>
                </a:solidFill>
              </a:rPr>
              <a:t>labourers</a:t>
            </a:r>
            <a:r>
              <a:rPr lang="en-US" sz="1660" dirty="0">
                <a:solidFill>
                  <a:srgbClr val="FF0000"/>
                </a:solidFill>
              </a:rPr>
              <a:t>, are required to undertake the backbreaking work of picking the crop and sorting out the good fruit from the waste. The berries are then run through a fruit grading machine, packaged and placed into cold storage ready for the daily arrival of one of </a:t>
            </a:r>
            <a:r>
              <a:rPr lang="en-US" sz="1660" dirty="0" err="1">
                <a:solidFill>
                  <a:srgbClr val="FF0000"/>
                </a:solidFill>
              </a:rPr>
              <a:t>Fruitex</a:t>
            </a:r>
            <a:r>
              <a:rPr lang="en-US" sz="1660" dirty="0">
                <a:solidFill>
                  <a:srgbClr val="FF0000"/>
                </a:solidFill>
              </a:rPr>
              <a:t> </a:t>
            </a:r>
            <a:r>
              <a:rPr lang="en-US" sz="1660" dirty="0" err="1">
                <a:solidFill>
                  <a:srgbClr val="FF0000"/>
                </a:solidFill>
              </a:rPr>
              <a:t>Ltd’s</a:t>
            </a:r>
            <a:r>
              <a:rPr lang="en-US" sz="1660" dirty="0">
                <a:solidFill>
                  <a:srgbClr val="FF0000"/>
                </a:solidFill>
              </a:rPr>
              <a:t> refrigerated lorries.</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6 – Exam Questions – June 2016</a:t>
            </a:r>
            <a:endParaRPr lang="en-US" sz="2800" dirty="0"/>
          </a:p>
        </p:txBody>
      </p:sp>
    </p:spTree>
    <p:extLst>
      <p:ext uri="{BB962C8B-B14F-4D97-AF65-F5344CB8AC3E}">
        <p14:creationId xmlns:p14="http://schemas.microsoft.com/office/powerpoint/2010/main" val="261168026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79989"/>
          </a:xfrm>
          <a:prstGeom prst="rect">
            <a:avLst/>
          </a:prstGeom>
        </p:spPr>
        <p:txBody>
          <a:bodyPr wrap="square">
            <a:spAutoFit/>
          </a:bodyPr>
          <a:lstStyle/>
          <a:p>
            <a:pPr algn="ctr">
              <a:spcAft>
                <a:spcPts val="600"/>
              </a:spcAft>
              <a:tabLst>
                <a:tab pos="8348663" algn="r"/>
              </a:tabLst>
            </a:pPr>
            <a:r>
              <a:rPr lang="en-US" sz="1870" b="1" dirty="0">
                <a:solidFill>
                  <a:srgbClr val="FF0000"/>
                </a:solidFill>
              </a:rPr>
              <a:t>Wattam Grove</a:t>
            </a:r>
          </a:p>
          <a:p>
            <a:pPr>
              <a:spcAft>
                <a:spcPts val="600"/>
              </a:spcAft>
              <a:tabLst>
                <a:tab pos="8348663" algn="r"/>
              </a:tabLst>
            </a:pPr>
            <a:r>
              <a:rPr lang="en-US" sz="1870" b="1" dirty="0">
                <a:solidFill>
                  <a:srgbClr val="FF0000"/>
                </a:solidFill>
              </a:rPr>
              <a:t>The business</a:t>
            </a:r>
          </a:p>
          <a:p>
            <a:pPr>
              <a:spcAft>
                <a:spcPts val="600"/>
              </a:spcAft>
              <a:tabLst>
                <a:tab pos="8348663" algn="r"/>
              </a:tabLst>
            </a:pPr>
            <a:r>
              <a:rPr lang="en-US" sz="1870" dirty="0">
                <a:solidFill>
                  <a:srgbClr val="FF0000"/>
                </a:solidFill>
              </a:rPr>
              <a:t>All of the farm </a:t>
            </a:r>
            <a:r>
              <a:rPr lang="en-US" sz="1870" dirty="0" err="1">
                <a:solidFill>
                  <a:srgbClr val="FF0000"/>
                </a:solidFill>
              </a:rPr>
              <a:t>labourers</a:t>
            </a:r>
            <a:r>
              <a:rPr lang="en-US" sz="1870" dirty="0">
                <a:solidFill>
                  <a:srgbClr val="FF0000"/>
                </a:solidFill>
              </a:rPr>
              <a:t>, be they permanent or temporary, are recruited and managed directly by Eric. Eric has an autocratic leadership style and likes to keep tight control of the workforce. He makes day to day decisions about the soft fruit production without consulting the farm </a:t>
            </a:r>
            <a:r>
              <a:rPr lang="en-US" sz="1870" dirty="0" err="1">
                <a:solidFill>
                  <a:srgbClr val="FF0000"/>
                </a:solidFill>
              </a:rPr>
              <a:t>labourers</a:t>
            </a:r>
            <a:r>
              <a:rPr lang="en-US" sz="1870" dirty="0">
                <a:solidFill>
                  <a:srgbClr val="FF0000"/>
                </a:solidFill>
              </a:rPr>
              <a:t>.</a:t>
            </a:r>
          </a:p>
          <a:p>
            <a:pPr>
              <a:spcAft>
                <a:spcPts val="600"/>
              </a:spcAft>
              <a:tabLst>
                <a:tab pos="8348663" algn="r"/>
              </a:tabLst>
            </a:pPr>
            <a:r>
              <a:rPr lang="en-US" sz="1870" dirty="0">
                <a:solidFill>
                  <a:srgbClr val="FF0000"/>
                </a:solidFill>
              </a:rPr>
              <a:t>Percy is a planner and an organiser. He is good with numbers and is in charge of the financial and administrative aspects of running the farm. Percy is all too aware that the farm needs to financially support not only himself and his brother but their families as well. Percy is married to Pat, a part-time school cook. They have one daughter who currently attends the local junior school. Eric is married to Marie, who is currently unemployed. They have twin sons aged 17, both of whom hope to go to university next year.</a:t>
            </a:r>
          </a:p>
          <a:p>
            <a:pPr>
              <a:spcAft>
                <a:spcPts val="600"/>
              </a:spcAft>
              <a:tabLst>
                <a:tab pos="8348663" algn="r"/>
              </a:tabLst>
            </a:pPr>
            <a:r>
              <a:rPr lang="en-US" sz="1870" dirty="0">
                <a:solidFill>
                  <a:srgbClr val="FF0000"/>
                </a:solidFill>
              </a:rPr>
              <a:t>Eric and Percy have a strong sense of social responsibility and are keen to forge good relationships with the local community. While both brothers agree that making sufficient profit, by necessity, has to be the main aim of the business this should not be to the detriment of their relationship with the local community.</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96854948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309146"/>
          </a:xfrm>
          <a:prstGeom prst="rect">
            <a:avLst/>
          </a:prstGeom>
        </p:spPr>
        <p:txBody>
          <a:bodyPr wrap="square">
            <a:spAutoFit/>
          </a:bodyPr>
          <a:lstStyle/>
          <a:p>
            <a:pPr>
              <a:spcAft>
                <a:spcPts val="600"/>
              </a:spcAft>
              <a:tabLst>
                <a:tab pos="8348663" algn="r"/>
              </a:tabLst>
            </a:pPr>
            <a:r>
              <a:rPr lang="en-US" b="1" dirty="0">
                <a:solidFill>
                  <a:srgbClr val="FF0000"/>
                </a:solidFill>
              </a:rPr>
              <a:t>The problem</a:t>
            </a:r>
          </a:p>
          <a:p>
            <a:pPr>
              <a:spcAft>
                <a:spcPts val="600"/>
              </a:spcAft>
              <a:tabLst>
                <a:tab pos="8348663" algn="r"/>
              </a:tabLst>
            </a:pPr>
            <a:r>
              <a:rPr lang="en-US" dirty="0">
                <a:solidFill>
                  <a:srgbClr val="FF0000"/>
                </a:solidFill>
              </a:rPr>
              <a:t>In the nine years Eric and Percy have been running the farm, the returns have been extremely variable. In 2008 and 2014 bumper harvests saw annual profits in excess of £300 000. In 2010 profit was minimal due to poor weather conditions at the beginning of that year. In 2011 a mite infestation of the raspberry canes led to a significant trading loss. Eric and Percy both feel that the business is too dependent on variables outside of their control.</a:t>
            </a:r>
          </a:p>
          <a:p>
            <a:pPr>
              <a:spcAft>
                <a:spcPts val="600"/>
              </a:spcAft>
              <a:tabLst>
                <a:tab pos="8348663" algn="r"/>
              </a:tabLst>
            </a:pPr>
            <a:r>
              <a:rPr lang="en-US" dirty="0">
                <a:solidFill>
                  <a:srgbClr val="FF0000"/>
                </a:solidFill>
              </a:rPr>
              <a:t>Furthermore, the market for fruit has changed considerably over the last decade. Fruit farms have lost a significant amount of market power due to the dominance of supermarkets and the increase in imported fruit from around the world. Wattam Grove can no longer control the selling price of the fruit it grows, further threatening the farm’s net profit and gross profit margins. Eric and Percy have tried their best to compensate for this lack of market power by minimising costs and increasing output. However, this constant struggle is having a negative impact on their work-life balance and on their families.</a:t>
            </a:r>
          </a:p>
          <a:p>
            <a:pPr>
              <a:spcAft>
                <a:spcPts val="600"/>
              </a:spcAft>
              <a:tabLst>
                <a:tab pos="8348663" algn="r"/>
              </a:tabLst>
            </a:pPr>
            <a:r>
              <a:rPr lang="en-US" dirty="0">
                <a:solidFill>
                  <a:srgbClr val="FF0000"/>
                </a:solidFill>
              </a:rPr>
              <a:t>Supporting their families solely by the growing of fruit no longer appears to be an option. Despite being naturally risk averse, Eric and Percy agree that the farm must pursue a strategy of diversification if it is to survive.</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70392477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68686077"/>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86199"/>
          </a:xfrm>
          <a:prstGeom prst="rect">
            <a:avLst/>
          </a:prstGeom>
        </p:spPr>
        <p:txBody>
          <a:bodyPr wrap="square">
            <a:spAutoFit/>
          </a:bodyPr>
          <a:lstStyle/>
          <a:p>
            <a:pPr>
              <a:spcAft>
                <a:spcPts val="600"/>
              </a:spcAft>
              <a:tabLst>
                <a:tab pos="8348663" algn="r"/>
              </a:tabLst>
            </a:pPr>
            <a:r>
              <a:rPr lang="en-US" sz="1600" b="1" dirty="0" smtClean="0">
                <a:solidFill>
                  <a:srgbClr val="FF0000"/>
                </a:solidFill>
              </a:rPr>
              <a:t>The options</a:t>
            </a:r>
          </a:p>
          <a:p>
            <a:pPr>
              <a:spcAft>
                <a:spcPts val="600"/>
              </a:spcAft>
              <a:tabLst>
                <a:tab pos="8348663" algn="r"/>
              </a:tabLst>
            </a:pPr>
            <a:r>
              <a:rPr lang="en-US" sz="1600" dirty="0" smtClean="0">
                <a:solidFill>
                  <a:srgbClr val="FF0000"/>
                </a:solidFill>
              </a:rPr>
              <a:t>Eric and Percy are currently investigating three diversification options for Wattam Grove. They fully intend to discuss these options with their respective families before coming to an agreed final decision.</a:t>
            </a:r>
          </a:p>
          <a:p>
            <a:pPr>
              <a:spcAft>
                <a:spcPts val="600"/>
              </a:spcAft>
              <a:tabLst>
                <a:tab pos="8348663" algn="r"/>
              </a:tabLst>
            </a:pPr>
            <a:r>
              <a:rPr lang="en-US" sz="1600" b="1" dirty="0" smtClean="0">
                <a:solidFill>
                  <a:srgbClr val="FF0000"/>
                </a:solidFill>
              </a:rPr>
              <a:t>Option 1 – Jam and preserves</a:t>
            </a:r>
          </a:p>
          <a:p>
            <a:pPr>
              <a:spcAft>
                <a:spcPts val="600"/>
              </a:spcAft>
              <a:tabLst>
                <a:tab pos="8348663" algn="r"/>
              </a:tabLst>
            </a:pPr>
            <a:r>
              <a:rPr lang="en-US" sz="1600" dirty="0" smtClean="0">
                <a:solidFill>
                  <a:srgbClr val="FF0000"/>
                </a:solidFill>
              </a:rPr>
              <a:t>Wattam Grove could make and sell its own range of </a:t>
            </a:r>
            <a:r>
              <a:rPr lang="en-US" sz="1600" dirty="0" err="1" smtClean="0">
                <a:solidFill>
                  <a:srgbClr val="FF0000"/>
                </a:solidFill>
              </a:rPr>
              <a:t>speciality</a:t>
            </a:r>
            <a:r>
              <a:rPr lang="en-US" sz="1600" dirty="0" smtClean="0">
                <a:solidFill>
                  <a:srgbClr val="FF0000"/>
                </a:solidFill>
              </a:rPr>
              <a:t> jams and preserves. Pat has some excellent recipes, given to her when she did her catering course, which could be used to set up the initial product range. Where possible, fruit grown on the farm would be used.</a:t>
            </a:r>
          </a:p>
          <a:p>
            <a:pPr>
              <a:spcAft>
                <a:spcPts val="600"/>
              </a:spcAft>
              <a:tabLst>
                <a:tab pos="8348663" algn="r"/>
              </a:tabLst>
            </a:pPr>
            <a:r>
              <a:rPr lang="en-US" sz="1600" dirty="0" smtClean="0">
                <a:solidFill>
                  <a:srgbClr val="FF0000"/>
                </a:solidFill>
              </a:rPr>
              <a:t>Wattam Grove would make the jam and preserves in batches of 500 jars. Two of the farm’s </a:t>
            </a:r>
            <a:r>
              <a:rPr lang="en-US" sz="1600" dirty="0" err="1" smtClean="0">
                <a:solidFill>
                  <a:srgbClr val="FF0000"/>
                </a:solidFill>
              </a:rPr>
              <a:t>underutilised</a:t>
            </a:r>
            <a:r>
              <a:rPr lang="en-US" sz="1600" dirty="0" smtClean="0">
                <a:solidFill>
                  <a:srgbClr val="FF0000"/>
                </a:solidFill>
              </a:rPr>
              <a:t> barns would be converted into a production unit large enough to house the required cooking, cooling and packaging equipment. Hygiene certificates would need to be obtained. Initially, the farm would recruit one full-time and two part-time catering employees. It is hoped that in the future opening a café on the farm, which would </a:t>
            </a:r>
            <a:r>
              <a:rPr lang="en-US" sz="1600" dirty="0" err="1" smtClean="0">
                <a:solidFill>
                  <a:srgbClr val="FF0000"/>
                </a:solidFill>
              </a:rPr>
              <a:t>specialise</a:t>
            </a:r>
            <a:r>
              <a:rPr lang="en-US" sz="1600" dirty="0" smtClean="0">
                <a:solidFill>
                  <a:srgbClr val="FF0000"/>
                </a:solidFill>
              </a:rPr>
              <a:t> in the sale of cream teas using the farm’s own brand of jam and preserves, may be an additional revenue stream.</a:t>
            </a:r>
          </a:p>
          <a:p>
            <a:pPr>
              <a:spcAft>
                <a:spcPts val="600"/>
              </a:spcAft>
              <a:tabLst>
                <a:tab pos="8348663" algn="r"/>
              </a:tabLst>
            </a:pPr>
            <a:r>
              <a:rPr lang="en-US" sz="1600" dirty="0" smtClean="0">
                <a:solidFill>
                  <a:srgbClr val="FF0000"/>
                </a:solidFill>
              </a:rPr>
              <a:t>The capital budget spend of converting the barns is estimated to be in the region of £300 000. This option would use up all of Wattam Grove’s retained profits. Furthermore, there would be additional revenue expenditure each year to cover the wages of the catering employees.</a:t>
            </a:r>
          </a:p>
          <a:p>
            <a:pPr>
              <a:spcAft>
                <a:spcPts val="600"/>
              </a:spcAft>
              <a:tabLst>
                <a:tab pos="8348663" algn="r"/>
              </a:tabLst>
            </a:pPr>
            <a:r>
              <a:rPr lang="en-US" sz="1600" dirty="0" smtClean="0">
                <a:solidFill>
                  <a:srgbClr val="FF0000"/>
                </a:solidFill>
              </a:rPr>
              <a:t>Capital investment appraisal suggests a payback period of approximately five years, with an ARR of 16% over the first seven years of trading.</a:t>
            </a:r>
            <a:endParaRPr lang="en-US" sz="16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222415661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940088"/>
          </a:xfrm>
          <a:prstGeom prst="rect">
            <a:avLst/>
          </a:prstGeom>
        </p:spPr>
        <p:txBody>
          <a:bodyPr wrap="square">
            <a:spAutoFit/>
          </a:bodyPr>
          <a:lstStyle/>
          <a:p>
            <a:pPr>
              <a:spcAft>
                <a:spcPts val="600"/>
              </a:spcAft>
              <a:tabLst>
                <a:tab pos="8348663" algn="r"/>
              </a:tabLst>
            </a:pPr>
            <a:r>
              <a:rPr lang="en-US" sz="1740" b="1" dirty="0">
                <a:solidFill>
                  <a:srgbClr val="FF0000"/>
                </a:solidFill>
              </a:rPr>
              <a:t>Option 2 – Camping and caravan site</a:t>
            </a:r>
          </a:p>
          <a:p>
            <a:pPr>
              <a:spcAft>
                <a:spcPts val="600"/>
              </a:spcAft>
              <a:tabLst>
                <a:tab pos="8348663" algn="r"/>
              </a:tabLst>
            </a:pPr>
            <a:r>
              <a:rPr lang="en-US" sz="1740" dirty="0">
                <a:solidFill>
                  <a:srgbClr val="FF0000"/>
                </a:solidFill>
              </a:rPr>
              <a:t>Wattam Grove could purchase </a:t>
            </a:r>
            <a:r>
              <a:rPr lang="en-US" sz="1740" dirty="0" err="1">
                <a:solidFill>
                  <a:srgbClr val="FF0000"/>
                </a:solidFill>
              </a:rPr>
              <a:t>neighbouring</a:t>
            </a:r>
            <a:r>
              <a:rPr lang="en-US" sz="1740" dirty="0">
                <a:solidFill>
                  <a:srgbClr val="FF0000"/>
                </a:solidFill>
              </a:rPr>
              <a:t> farmland and convert its use to a camping and caravan site. Suitable land is currently for sale at a cost of £18 000 per acre. Wattam Grove would purchase 10 acres of land, sufficient for 180 pitches. Percy expects the camping and caravan site to operate at close to full capacity, especially during the summer months.</a:t>
            </a:r>
          </a:p>
          <a:p>
            <a:pPr>
              <a:spcAft>
                <a:spcPts val="600"/>
              </a:spcAft>
              <a:tabLst>
                <a:tab pos="8348663" algn="r"/>
              </a:tabLst>
            </a:pPr>
            <a:r>
              <a:rPr lang="en-US" sz="1740" dirty="0">
                <a:solidFill>
                  <a:srgbClr val="FF0000"/>
                </a:solidFill>
              </a:rPr>
              <a:t>Planning permission for a change of land use and a site </a:t>
            </a:r>
            <a:r>
              <a:rPr lang="en-US" sz="1740" dirty="0" err="1">
                <a:solidFill>
                  <a:srgbClr val="FF0000"/>
                </a:solidFill>
              </a:rPr>
              <a:t>licence</a:t>
            </a:r>
            <a:r>
              <a:rPr lang="en-US" sz="1740" dirty="0">
                <a:solidFill>
                  <a:srgbClr val="FF0000"/>
                </a:solidFill>
              </a:rPr>
              <a:t> allowing the site to operate 11 months of the year would need to be obtained from the local authority. Mains water, electric hook-ups and sewage disposal would need to be installed on the site. In addition, LPG gas would be made available from a bulk tank. Toilet and washing facilities would also need to be built. Initially, Eric and Percy would like to run the camping and caravan site themselves. However, they do realise that in time a site manager may be required.</a:t>
            </a:r>
          </a:p>
          <a:p>
            <a:pPr>
              <a:spcAft>
                <a:spcPts val="600"/>
              </a:spcAft>
              <a:tabLst>
                <a:tab pos="8348663" algn="r"/>
              </a:tabLst>
            </a:pPr>
            <a:r>
              <a:rPr lang="en-US" sz="1740" dirty="0">
                <a:solidFill>
                  <a:srgbClr val="FF0000"/>
                </a:solidFill>
              </a:rPr>
              <a:t>In addition to the cost of the land, Percy estimates that another £400 000 would be needed to obtain the necessary planning permission and </a:t>
            </a:r>
            <a:r>
              <a:rPr lang="en-US" sz="1740" dirty="0" err="1">
                <a:solidFill>
                  <a:srgbClr val="FF0000"/>
                </a:solidFill>
              </a:rPr>
              <a:t>licence</a:t>
            </a:r>
            <a:r>
              <a:rPr lang="en-US" sz="1740" dirty="0">
                <a:solidFill>
                  <a:srgbClr val="FF0000"/>
                </a:solidFill>
              </a:rPr>
              <a:t> and to install the facilities. In addition to using all of Wattam Grove’s retained profits, the business would need to obtain external finance in the region of £280 000 to help fund this option.</a:t>
            </a:r>
          </a:p>
          <a:p>
            <a:pPr>
              <a:spcAft>
                <a:spcPts val="600"/>
              </a:spcAft>
              <a:tabLst>
                <a:tab pos="8348663" algn="r"/>
              </a:tabLst>
            </a:pPr>
            <a:r>
              <a:rPr lang="en-US" sz="1740" dirty="0">
                <a:solidFill>
                  <a:srgbClr val="FF0000"/>
                </a:solidFill>
              </a:rPr>
              <a:t>Capital investment appraisal suggests a payback period of approximately three years, with an ARR of 28%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10907781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Option 3 – Paintballing</a:t>
            </a:r>
          </a:p>
          <a:p>
            <a:pPr>
              <a:spcAft>
                <a:spcPts val="600"/>
              </a:spcAft>
              <a:tabLst>
                <a:tab pos="8348663" algn="r"/>
              </a:tabLst>
            </a:pPr>
            <a:r>
              <a:rPr lang="en-US" sz="1600" dirty="0">
                <a:solidFill>
                  <a:srgbClr val="FF0000"/>
                </a:solidFill>
              </a:rPr>
              <a:t>Wattam Grove could purchase three acres of </a:t>
            </a:r>
            <a:r>
              <a:rPr lang="en-US" sz="1600" dirty="0" err="1">
                <a:solidFill>
                  <a:srgbClr val="FF0000"/>
                </a:solidFill>
              </a:rPr>
              <a:t>neighbouring</a:t>
            </a:r>
            <a:r>
              <a:rPr lang="en-US" sz="1600" dirty="0">
                <a:solidFill>
                  <a:srgbClr val="FF0000"/>
                </a:solidFill>
              </a:rPr>
              <a:t> farmland and turn it into a paintballing arena. Eric </a:t>
            </a:r>
            <a:r>
              <a:rPr lang="en-US" sz="1600" dirty="0" err="1">
                <a:solidFill>
                  <a:srgbClr val="FF0000"/>
                </a:solidFill>
              </a:rPr>
              <a:t>favours</a:t>
            </a:r>
            <a:r>
              <a:rPr lang="en-US" sz="1600" dirty="0">
                <a:solidFill>
                  <a:srgbClr val="FF0000"/>
                </a:solidFill>
              </a:rPr>
              <a:t> this option as he is a keen </a:t>
            </a:r>
            <a:r>
              <a:rPr lang="en-US" sz="1600" dirty="0" err="1">
                <a:solidFill>
                  <a:srgbClr val="FF0000"/>
                </a:solidFill>
              </a:rPr>
              <a:t>paintballer</a:t>
            </a:r>
            <a:r>
              <a:rPr lang="en-US" sz="1600" dirty="0">
                <a:solidFill>
                  <a:srgbClr val="FF0000"/>
                </a:solidFill>
              </a:rPr>
              <a:t>. This option would provide all year round leisure facilities for the local community. Initially, Wattam Grove would offer four gaming zones – two for scenario games and two for speedball. The farm would recruit two full-time and four part-time paintball employees in order to ensure that the operation is run safely.</a:t>
            </a:r>
          </a:p>
          <a:p>
            <a:pPr>
              <a:spcAft>
                <a:spcPts val="600"/>
              </a:spcAft>
              <a:tabLst>
                <a:tab pos="8348663" algn="r"/>
              </a:tabLst>
            </a:pPr>
            <a:r>
              <a:rPr lang="en-US" sz="1600" dirty="0">
                <a:solidFill>
                  <a:srgbClr val="FF0000"/>
                </a:solidFill>
              </a:rPr>
              <a:t>Planning permission for a change of land use would need to be obtained from the local authority. In addition, a firearms </a:t>
            </a:r>
            <a:r>
              <a:rPr lang="en-US" sz="1600" dirty="0" err="1">
                <a:solidFill>
                  <a:srgbClr val="FF0000"/>
                </a:solidFill>
              </a:rPr>
              <a:t>licence</a:t>
            </a:r>
            <a:r>
              <a:rPr lang="en-US" sz="1600" dirty="0">
                <a:solidFill>
                  <a:srgbClr val="FF0000"/>
                </a:solidFill>
              </a:rPr>
              <a:t> would need to be obtained from the local police. Toilet, parking and office facilities would also need to be provided.</a:t>
            </a:r>
          </a:p>
          <a:p>
            <a:pPr>
              <a:spcAft>
                <a:spcPts val="600"/>
              </a:spcAft>
              <a:tabLst>
                <a:tab pos="8348663" algn="r"/>
              </a:tabLst>
            </a:pPr>
            <a:r>
              <a:rPr lang="en-US" sz="1600" dirty="0">
                <a:solidFill>
                  <a:srgbClr val="FF0000"/>
                </a:solidFill>
              </a:rPr>
              <a:t>Eric thinks that, with suitable marketing, the paintballing arena could attract corporate team building events, stag parties and group events. He hopes that in the future he may be able to showcase his paintball skills by offering one-to-one coaching to customers for an additional charge.</a:t>
            </a:r>
          </a:p>
          <a:p>
            <a:pPr>
              <a:spcAft>
                <a:spcPts val="600"/>
              </a:spcAft>
              <a:tabLst>
                <a:tab pos="8348663" algn="r"/>
              </a:tabLst>
            </a:pPr>
            <a:r>
              <a:rPr lang="en-US" sz="1600" dirty="0">
                <a:solidFill>
                  <a:srgbClr val="FF0000"/>
                </a:solidFill>
              </a:rPr>
              <a:t>At a cost of £54 000 for the land, estimated costs of £150 000 to provide the facilities and equipment (including the cost of planning permission and </a:t>
            </a:r>
            <a:r>
              <a:rPr lang="en-US" sz="1600" dirty="0" err="1">
                <a:solidFill>
                  <a:srgbClr val="FF0000"/>
                </a:solidFill>
              </a:rPr>
              <a:t>licences</a:t>
            </a:r>
            <a:r>
              <a:rPr lang="en-US" sz="1600" dirty="0">
                <a:solidFill>
                  <a:srgbClr val="FF0000"/>
                </a:solidFill>
              </a:rPr>
              <a:t>) and £20 000 for marketing, the capital budget spend on this option would be in the region of £224 000. This option could be funded entirely from retained profits. There would, however, also be additional revenue expenditure each year to cover the wages of the paintball employees.</a:t>
            </a:r>
          </a:p>
          <a:p>
            <a:pPr>
              <a:spcAft>
                <a:spcPts val="600"/>
              </a:spcAft>
              <a:tabLst>
                <a:tab pos="8348663" algn="r"/>
              </a:tabLst>
            </a:pPr>
            <a:r>
              <a:rPr lang="en-US" sz="1600" dirty="0">
                <a:solidFill>
                  <a:srgbClr val="FF0000"/>
                </a:solidFill>
              </a:rPr>
              <a:t>Capital investment appraisal suggests a payback period of approximately four years, with an ARR of 20%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65753955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Appendix 1</a:t>
            </a:r>
          </a:p>
          <a:p>
            <a:pPr>
              <a:spcAft>
                <a:spcPts val="600"/>
              </a:spcAft>
              <a:tabLst>
                <a:tab pos="8348663" algn="r"/>
              </a:tabLst>
            </a:pPr>
            <a:r>
              <a:rPr lang="en-US" sz="1600" b="1" dirty="0">
                <a:solidFill>
                  <a:srgbClr val="FF0000"/>
                </a:solidFill>
              </a:rPr>
              <a:t>Where is Britain spending?</a:t>
            </a:r>
          </a:p>
          <a:p>
            <a:pPr>
              <a:spcAft>
                <a:spcPts val="600"/>
              </a:spcAft>
              <a:tabLst>
                <a:tab pos="8348663" algn="r"/>
              </a:tabLst>
            </a:pPr>
            <a:r>
              <a:rPr lang="en-US" sz="1600" dirty="0">
                <a:solidFill>
                  <a:srgbClr val="FF0000"/>
                </a:solidFill>
              </a:rPr>
              <a:t>A gradually recovering economy has helped to nudge up spending on key categories, including entertainment and travel. There are signs that some consumers are now more willing to treat themselves. A Barclaycard survey suggests, however, that the rise in non-essential spending, such as entertainment and travel, stems primarily from those on higher incomes. Those on lower incomes continue to feel the squeeze.</a:t>
            </a:r>
          </a:p>
          <a:p>
            <a:pPr>
              <a:spcAft>
                <a:spcPts val="600"/>
              </a:spcAft>
              <a:tabLst>
                <a:tab pos="8348663" algn="r"/>
              </a:tabLst>
            </a:pPr>
            <a:r>
              <a:rPr lang="en-US" sz="1600" dirty="0">
                <a:solidFill>
                  <a:srgbClr val="FF0000"/>
                </a:solidFill>
              </a:rPr>
              <a:t>Where consumers are spending on entertainment and travel, the theme seems to be ‘little and often’. Although the absolute amounts spent on travel are growing, Barclaycard data shows the Average Transaction Value (ATV) is falling. This suggests that consumers are spending more often, but in smaller amounts.</a:t>
            </a:r>
          </a:p>
          <a:p>
            <a:pPr>
              <a:spcAft>
                <a:spcPts val="600"/>
              </a:spcAft>
              <a:tabLst>
                <a:tab pos="8348663" algn="r"/>
              </a:tabLst>
            </a:pPr>
            <a:r>
              <a:rPr lang="en-US" sz="1600" dirty="0">
                <a:solidFill>
                  <a:srgbClr val="FF0000"/>
                </a:solidFill>
              </a:rPr>
              <a:t>Spending on entertainment is picking up strongly as improved confidence means consumers on higher incomes, in particular, are more comfortable spending on ‘experiences’. Overall spending on leisure and entertainment grew by 13.5% in the third quarter of 2014; spending in restaurants grew by 15.8%. Among Barclaycard Consumer Spending 2014 survey respondents, 22% said that compared with a year ago, they were spending more on ‘eating and drinking out’. But as in other sectors, there is still a definite trend towards value. What consumers are after is value-for-money, but this does not necessarily mean cheap.</a:t>
            </a:r>
          </a:p>
          <a:p>
            <a:pPr>
              <a:spcAft>
                <a:spcPts val="600"/>
              </a:spcAft>
              <a:tabLst>
                <a:tab pos="8348663" algn="r"/>
              </a:tabLst>
            </a:pPr>
            <a:r>
              <a:rPr lang="en-US" sz="1600" dirty="0">
                <a:solidFill>
                  <a:srgbClr val="FF0000"/>
                </a:solidFill>
              </a:rPr>
              <a:t>Overall, the trend for higher leisure spending looks set to continue. Some 22% of respondents to the survey said that, over the next three months, they plan to spend more on entertainment.</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39974"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68605296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478423"/>
          </a:xfrm>
          <a:prstGeom prst="rect">
            <a:avLst/>
          </a:prstGeom>
        </p:spPr>
        <p:txBody>
          <a:bodyPr wrap="square">
            <a:spAutoFit/>
          </a:bodyPr>
          <a:lstStyle/>
          <a:p>
            <a:pPr marL="469900" indent="-457200">
              <a:spcAft>
                <a:spcPts val="600"/>
              </a:spcAft>
              <a:buFont typeface="+mj-lt"/>
              <a:buAutoNum type="arabicPeriod" startAt="3"/>
              <a:tabLst>
                <a:tab pos="8348663" algn="r"/>
              </a:tabLst>
            </a:pPr>
            <a:r>
              <a:rPr lang="en-US" sz="2000" dirty="0">
                <a:solidFill>
                  <a:srgbClr val="FF0000"/>
                </a:solidFill>
              </a:rPr>
              <a:t>All three of the options under consideration at Wattam Grove are diversification strategies</a:t>
            </a:r>
            <a:r>
              <a:rPr lang="en-US" sz="2000" dirty="0" smtClean="0">
                <a:solidFill>
                  <a:srgbClr val="FF0000"/>
                </a:solidFill>
              </a:rPr>
              <a:t>.</a:t>
            </a:r>
            <a:endParaRPr lang="en-US" sz="2000" dirty="0">
              <a:solidFill>
                <a:srgbClr val="FF0000"/>
              </a:solidFill>
            </a:endParaRPr>
          </a:p>
          <a:p>
            <a:pPr marL="469900" indent="-457200">
              <a:spcAft>
                <a:spcPts val="600"/>
              </a:spcAft>
              <a:buFont typeface="+mj-lt"/>
              <a:buAutoNum type="alphaLcParenR"/>
              <a:tabLst>
                <a:tab pos="8348663" algn="r"/>
              </a:tabLst>
            </a:pPr>
            <a:r>
              <a:rPr lang="en-US" sz="2000" dirty="0" smtClean="0">
                <a:solidFill>
                  <a:srgbClr val="FF0000"/>
                </a:solidFill>
              </a:rPr>
              <a:t>State </a:t>
            </a:r>
            <a:r>
              <a:rPr lang="en-US" sz="2000" dirty="0">
                <a:solidFill>
                  <a:srgbClr val="FF0000"/>
                </a:solidFill>
              </a:rPr>
              <a:t>what is meant by the term ‘diversification</a:t>
            </a:r>
            <a:r>
              <a:rPr lang="en-US" sz="2000" dirty="0" smtClean="0">
                <a:solidFill>
                  <a:srgbClr val="FF0000"/>
                </a:solidFill>
              </a:rPr>
              <a: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 [1]</a:t>
            </a:r>
          </a:p>
          <a:p>
            <a:pPr marL="469900" indent="-457200">
              <a:spcAft>
                <a:spcPts val="600"/>
              </a:spcAft>
              <a:buFont typeface="+mj-lt"/>
              <a:buAutoNum type="alphaLcParenR" startAt="2"/>
              <a:tabLst>
                <a:tab pos="8348663" algn="r"/>
              </a:tabLst>
            </a:pPr>
            <a:r>
              <a:rPr lang="en-US" sz="2000" dirty="0">
                <a:solidFill>
                  <a:srgbClr val="FF0000"/>
                </a:solidFill>
              </a:rPr>
              <a:t>Identify one way in which diversification might help Wattam Grove achieve a competitive advantage</a:t>
            </a:r>
            <a:r>
              <a:rPr lang="en-US" sz="2000" dirty="0" smtClean="0">
                <a:solidFill>
                  <a:srgbClr val="FF0000"/>
                </a:solidFill>
              </a:rPr>
              <a:t>.</a:t>
            </a:r>
          </a:p>
          <a:p>
            <a:pPr marL="12700">
              <a:spcAft>
                <a:spcPts val="600"/>
              </a:spcAft>
              <a:tabLst>
                <a:tab pos="8348663" algn="r"/>
              </a:tabLst>
            </a:pPr>
            <a:r>
              <a:rPr lang="en-US" sz="2000" dirty="0">
                <a:solidFill>
                  <a:srgbClr val="FF0000"/>
                </a:solidFill>
              </a:rPr>
              <a:t>___________________________________________________________________________________________________________________ [1]</a:t>
            </a:r>
            <a:endParaRPr lang="en-US" sz="2000" dirty="0" smtClean="0">
              <a:solidFill>
                <a:srgbClr val="FF0000"/>
              </a:solidFill>
            </a:endParaRPr>
          </a:p>
          <a:p>
            <a:pPr marL="469900" indent="-457200">
              <a:spcAft>
                <a:spcPts val="600"/>
              </a:spcAft>
              <a:buFont typeface="+mj-lt"/>
              <a:buAutoNum type="alphaLcParenR" startAt="3"/>
              <a:tabLst>
                <a:tab pos="8348663" algn="r"/>
              </a:tabLst>
            </a:pPr>
            <a:r>
              <a:rPr lang="en-US" sz="2000" dirty="0">
                <a:solidFill>
                  <a:srgbClr val="FF0000"/>
                </a:solidFill>
              </a:rPr>
              <a:t>Explain how competitor analysis could help Eric and Percy decide which diversification option Wattam Grove should take</a:t>
            </a:r>
            <a:r>
              <a:rPr lang="en-US" sz="2000" dirty="0" smtClean="0">
                <a:solidFill>
                  <a:srgbClr val="FF0000"/>
                </a:solidFill>
              </a:rPr>
              <a: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[2]</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4" name="TextBox 3">
            <a:hlinkClick r:id="rId3" action="ppaction://hlinkfile"/>
          </p:cNvPr>
          <p:cNvSpPr txBox="1"/>
          <p:nvPr/>
        </p:nvSpPr>
        <p:spPr>
          <a:xfrm>
            <a:off x="8316416" y="1052736"/>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135149614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2631490"/>
          </a:xfrm>
          <a:prstGeom prst="rect">
            <a:avLst/>
          </a:prstGeom>
        </p:spPr>
        <p:txBody>
          <a:bodyPr wrap="square">
            <a:spAutoFit/>
          </a:bodyPr>
          <a:lstStyle/>
          <a:p>
            <a:pPr marL="469900" indent="-457200">
              <a:spcAft>
                <a:spcPts val="600"/>
              </a:spcAft>
              <a:buFont typeface="+mj-lt"/>
              <a:buAutoNum type="alphaLcParenR" startAt="4"/>
              <a:tabLst>
                <a:tab pos="8348663" algn="r"/>
              </a:tabLst>
            </a:pPr>
            <a:r>
              <a:rPr lang="en-US" sz="2000" dirty="0">
                <a:solidFill>
                  <a:srgbClr val="FF0000"/>
                </a:solidFill>
              </a:rPr>
              <a:t>Explain one benefit to Wattam Grove of Eric and Percy discussing the three diversification options with local residents before a final decision is made</a:t>
            </a:r>
            <a:r>
              <a:rPr lang="en-US" sz="2000" dirty="0" smtClean="0">
                <a:solidFill>
                  <a:srgbClr val="FF0000"/>
                </a:solidFill>
              </a:rPr>
              <a: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a:t>
            </a:r>
            <a:r>
              <a:rPr lang="en-US" sz="2000" dirty="0">
                <a:solidFill>
                  <a:srgbClr val="FF0000"/>
                </a:solidFill>
              </a:rPr>
              <a:t>___________________________________________________________</a:t>
            </a:r>
            <a:r>
              <a:rPr lang="en-US" sz="2000" dirty="0" smtClean="0">
                <a:solidFill>
                  <a:srgbClr val="FF0000"/>
                </a:solidFill>
              </a:rPr>
              <a:t>________________________________________________________ [2]</a:t>
            </a:r>
          </a:p>
        </p:txBody>
      </p:sp>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June 2016</a:t>
            </a:r>
            <a:endParaRPr lang="en-US" sz="2800" dirty="0"/>
          </a:p>
        </p:txBody>
      </p:sp>
      <p:sp>
        <p:nvSpPr>
          <p:cNvPr id="2" name="TextBox 1">
            <a:hlinkClick r:id="rId3" action="ppaction://hlinkfile"/>
          </p:cNvPr>
          <p:cNvSpPr txBox="1"/>
          <p:nvPr/>
        </p:nvSpPr>
        <p:spPr>
          <a:xfrm>
            <a:off x="8339974" y="5877272"/>
            <a:ext cx="529312" cy="769441"/>
          </a:xfrm>
          <a:prstGeom prst="rect">
            <a:avLst/>
          </a:prstGeom>
          <a:noFill/>
        </p:spPr>
        <p:txBody>
          <a:bodyPr wrap="none" rtlCol="0">
            <a:spAutoFit/>
          </a:bodyPr>
          <a:lstStyle/>
          <a:p>
            <a:r>
              <a:rPr lang="en-IE" sz="4400" b="1" dirty="0" smtClean="0">
                <a:solidFill>
                  <a:srgbClr val="FF0000"/>
                </a:solidFill>
              </a:rPr>
              <a:t>?</a:t>
            </a:r>
            <a:endParaRPr lang="en-GB" sz="2400" b="1" dirty="0">
              <a:solidFill>
                <a:srgbClr val="FF0000"/>
              </a:solidFill>
            </a:endParaRPr>
          </a:p>
        </p:txBody>
      </p:sp>
    </p:spTree>
    <p:extLst>
      <p:ext uri="{BB962C8B-B14F-4D97-AF65-F5344CB8AC3E}">
        <p14:creationId xmlns:p14="http://schemas.microsoft.com/office/powerpoint/2010/main" val="37712436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2956560"/>
        </p:xfrm>
        <a:graphic>
          <a:graphicData uri="http://schemas.openxmlformats.org/drawingml/2006/table">
            <a:tbl>
              <a:tblPr firstRow="1" bandRow="1">
                <a:tableStyleId>{9D7B26C5-4107-4FEC-AEDC-1716B250A1EF}</a:tableStyleId>
              </a:tblPr>
              <a:tblGrid>
                <a:gridCol w="439433"/>
                <a:gridCol w="585911"/>
                <a:gridCol w="512672"/>
                <a:gridCol w="3954901"/>
                <a:gridCol w="1025345"/>
                <a:gridCol w="2050689"/>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(a)</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endPar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totally different area of operation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entering a business venture they have no experience of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doing something different to current portfolio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different product in different market. </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For one mark. 	</a:t>
                      </a:r>
                    </a:p>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707213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2956560"/>
        </p:xfrm>
        <a:graphic>
          <a:graphicData uri="http://schemas.openxmlformats.org/drawingml/2006/table">
            <a:tbl>
              <a:tblPr firstRow="1" bandRow="1">
                <a:tableStyleId>{9D7B26C5-4107-4FEC-AEDC-1716B250A1EF}</a:tableStyleId>
              </a:tblPr>
              <a:tblGrid>
                <a:gridCol w="439433"/>
                <a:gridCol w="585911"/>
                <a:gridCol w="512672"/>
                <a:gridCol w="3954901"/>
                <a:gridCol w="1025345"/>
                <a:gridCol w="2050689"/>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(b)</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endPar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spread the risk</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reduce market volatility</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serve a gap in the market</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meet customer needs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more revenue streams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greater opportunity to make a profit.</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For one mark. 	</a:t>
                      </a:r>
                    </a:p>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89780729"/>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151120"/>
        </p:xfrm>
        <a:graphic>
          <a:graphicData uri="http://schemas.openxmlformats.org/drawingml/2006/table">
            <a:tbl>
              <a:tblPr firstRow="1" bandRow="1">
                <a:tableStyleId>{9D7B26C5-4107-4FEC-AEDC-1716B250A1EF}</a:tableStyleId>
              </a:tblPr>
              <a:tblGrid>
                <a:gridCol w="439433"/>
                <a:gridCol w="585911"/>
                <a:gridCol w="512672"/>
                <a:gridCol w="3954901"/>
                <a:gridCol w="987803"/>
                <a:gridCol w="2088231"/>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(c)</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endPar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identify nearest competitors (Options 2 and 3)</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identify brand competition (Option 1)</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provide information on the strength and nature of competition</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information on competitor marketing activities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identify gaps in provision.</a:t>
                      </a:r>
                    </a:p>
                    <a:p>
                      <a:pPr marL="285750" indent="-285750">
                        <a:buFont typeface="Arial" panose="020B0604020202020204" pitchFamily="34" charset="0"/>
                        <a:buChar char="•"/>
                      </a:pPr>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e.g. The brothers could find out where the nearest paintballing arena is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If it is close by then this may rule out this option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82640706"/>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6</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699760"/>
        </p:xfrm>
        <a:graphic>
          <a:graphicData uri="http://schemas.openxmlformats.org/drawingml/2006/table">
            <a:tbl>
              <a:tblPr firstRow="1" bandRow="1">
                <a:tableStyleId>{9D7B26C5-4107-4FEC-AEDC-1716B250A1EF}</a:tableStyleId>
              </a:tblPr>
              <a:tblGrid>
                <a:gridCol w="439433"/>
                <a:gridCol w="585911"/>
                <a:gridCol w="414816"/>
                <a:gridCol w="4248472"/>
                <a:gridCol w="936104"/>
                <a:gridCol w="1944215"/>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(d)</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gauge strength of feeling</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minimise </a:t>
                      </a:r>
                      <a:r>
                        <a:rPr kumimoji="0" lang="en-US" sz="1800" b="0" i="0" u="none" strike="noStrike" kern="1200" baseline="0" dirty="0" err="1" smtClean="0">
                          <a:solidFill>
                            <a:schemeClr val="tx1"/>
                          </a:solidFill>
                          <a:latin typeface="Arial" panose="020B0604020202020204" pitchFamily="34" charset="0"/>
                          <a:ea typeface="+mn-ea"/>
                          <a:cs typeface="Arial" panose="020B0604020202020204" pitchFamily="34" charset="0"/>
                        </a:rPr>
                        <a:t>rumour</a:t>
                      </a:r>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garner support</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allay fears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reduce objections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minimise protest</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pre-empt resistance</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consider other perspectives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gain more ideas</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to factor local resident opinion into decision-making.</a:t>
                      </a: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e.g. Consulting local residents before making a decision may help to allay the residents’ fears (1), minimising the likelihood of them objecting to any planning applications which the farm needs to make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1761228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400657"/>
          </a:xfrm>
          <a:prstGeom prst="rect">
            <a:avLst/>
          </a:prstGeom>
        </p:spPr>
        <p:txBody>
          <a:bodyPr wrap="square">
            <a:spAutoFit/>
          </a:bodyPr>
          <a:lstStyle/>
          <a:p>
            <a:pPr marL="541338" indent="-541338">
              <a:spcAft>
                <a:spcPts val="600"/>
              </a:spcAft>
              <a:buClr>
                <a:srgbClr val="00B050"/>
              </a:buClr>
              <a:buFont typeface="Wingdings 3" panose="05040102010807070707" pitchFamily="18" charset="2"/>
              <a:buChar char=""/>
            </a:pPr>
            <a:r>
              <a:rPr lang="en-US" sz="3000" dirty="0"/>
              <a:t>Each learning outcome in this unit has been given a percentage weighting. This reflects the size and demand of the content you need to cover and </a:t>
            </a:r>
            <a:r>
              <a:rPr lang="en-US" sz="3000" dirty="0" smtClean="0"/>
              <a:t>its contribution </a:t>
            </a:r>
            <a:r>
              <a:rPr lang="en-US" sz="30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graphicFrame>
        <p:nvGraphicFramePr>
          <p:cNvPr id="3" name="Table 2"/>
          <p:cNvGraphicFramePr>
            <a:graphicFrameLocks noGrp="1"/>
          </p:cNvGraphicFramePr>
          <p:nvPr>
            <p:extLst>
              <p:ext uri="{D42A27DB-BD31-4B8C-83A1-F6EECF244321}">
                <p14:modId xmlns:p14="http://schemas.microsoft.com/office/powerpoint/2010/main" val="3459677706"/>
              </p:ext>
            </p:extLst>
          </p:nvPr>
        </p:nvGraphicFramePr>
        <p:xfrm>
          <a:off x="323528" y="3789040"/>
          <a:ext cx="8352928" cy="2743200"/>
        </p:xfrm>
        <a:graphic>
          <a:graphicData uri="http://schemas.openxmlformats.org/drawingml/2006/table">
            <a:tbl>
              <a:tblPr firstRow="1" bandRow="1">
                <a:tableStyleId>{3B4B98B0-60AC-42C2-AFA5-B58CD77FA1E5}</a:tableStyleId>
              </a:tblPr>
              <a:tblGrid>
                <a:gridCol w="4176464"/>
                <a:gridCol w="4176464"/>
              </a:tblGrid>
              <a:tr h="412591">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LO1 </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solidFill>
                            <a:srgbClr val="000000"/>
                          </a:solidFill>
                          <a:latin typeface="Arial" panose="020B0604020202020204" pitchFamily="34" charset="0"/>
                          <a:cs typeface="Arial" panose="020B0604020202020204" pitchFamily="34" charset="0"/>
                        </a:rPr>
                        <a:t>6-20% </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LO3</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6-15%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LO4</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8-25%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LO5</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latin typeface="Arial" panose="020B0604020202020204" pitchFamily="34" charset="0"/>
                          <a:cs typeface="Arial" panose="020B0604020202020204" pitchFamily="34" charset="0"/>
                        </a:rPr>
                        <a:t>LO6</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20-40%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069393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712818800"/>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How the school changes for a week or two during inspection.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The likely things that could be found during an Audit.</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Decision Trees and how duties get handed down.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A SWOT analysis of your own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Writing a pros sand cons list of doing a task, an audit is that on a large scale.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13845"/>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540" b="1" dirty="0"/>
              <a:t>Decision </a:t>
            </a:r>
            <a:r>
              <a:rPr lang="en-US" sz="1540" b="1" dirty="0" smtClean="0"/>
              <a:t>Making </a:t>
            </a:r>
            <a:r>
              <a:rPr lang="en-US" sz="1540" b="1" dirty="0"/>
              <a:t>Tools </a:t>
            </a:r>
            <a:r>
              <a:rPr lang="en-US" sz="1540" b="1" dirty="0" smtClean="0"/>
              <a:t>– </a:t>
            </a:r>
            <a:r>
              <a:rPr lang="en-US" sz="1540" dirty="0" smtClean="0"/>
              <a:t>These benefit Strategic Planning, planning the overall strategy of the company in a period of time. </a:t>
            </a:r>
            <a:r>
              <a:rPr lang="en-US" sz="1540" dirty="0"/>
              <a:t>Strategic planning is the process of creating a mission, objectives and then creating and implementing strategies to fulfill the mission and work toward objectives. Business managers often use a variety of management tools and techniques to aid in making strategic planning </a:t>
            </a:r>
            <a:r>
              <a:rPr lang="en-US" sz="1540" dirty="0" smtClean="0"/>
              <a:t>decisions:</a:t>
            </a:r>
            <a:endParaRPr lang="en-US" sz="1540" dirty="0"/>
          </a:p>
          <a:p>
            <a:pPr marL="631825" lvl="1" indent="-342900">
              <a:spcAft>
                <a:spcPts val="600"/>
              </a:spcAft>
              <a:buClr>
                <a:srgbClr val="00B050"/>
              </a:buClr>
              <a:buFont typeface="Arial" panose="020B0604020202020204" pitchFamily="34" charset="0"/>
              <a:buChar char="•"/>
            </a:pPr>
            <a:r>
              <a:rPr lang="en-US" sz="1540" b="1" dirty="0" smtClean="0"/>
              <a:t>Internal </a:t>
            </a:r>
            <a:r>
              <a:rPr lang="en-US" sz="1540" b="1" dirty="0"/>
              <a:t>organisational </a:t>
            </a:r>
            <a:r>
              <a:rPr lang="en-US" sz="1540" b="1" dirty="0" smtClean="0"/>
              <a:t>audit </a:t>
            </a:r>
            <a:r>
              <a:rPr lang="en-US" sz="1540" dirty="0"/>
              <a:t>- Internal organisational audit includes all internal factors relevant to the decision to be made; </a:t>
            </a:r>
            <a:r>
              <a:rPr lang="en-US" sz="1540" dirty="0" smtClean="0"/>
              <a:t>including attitude </a:t>
            </a:r>
            <a:r>
              <a:rPr lang="en-US" sz="1540" dirty="0"/>
              <a:t>to risk, core competencies, portfolio analysis, market research, SWOT</a:t>
            </a:r>
            <a:r>
              <a:rPr lang="en-US" sz="1540" dirty="0" smtClean="0"/>
              <a:t>. </a:t>
            </a:r>
            <a:r>
              <a:rPr lang="en-US" sz="1540" dirty="0"/>
              <a:t>The role of internal audit is to provide </a:t>
            </a:r>
            <a:r>
              <a:rPr lang="en-US" sz="1540" dirty="0" smtClean="0"/>
              <a:t>an </a:t>
            </a:r>
            <a:r>
              <a:rPr lang="en-US" sz="1540" dirty="0"/>
              <a:t>assurance that </a:t>
            </a:r>
            <a:r>
              <a:rPr lang="en-US" sz="1540" dirty="0" smtClean="0"/>
              <a:t>a business's </a:t>
            </a:r>
            <a:r>
              <a:rPr lang="en-US" sz="1540" dirty="0"/>
              <a:t>risk management, governance and internal control processes are operating effectively</a:t>
            </a:r>
            <a:r>
              <a:rPr lang="en-US" sz="1540" dirty="0" smtClean="0"/>
              <a:t>.</a:t>
            </a:r>
          </a:p>
          <a:p>
            <a:pPr marL="631825" lvl="1" indent="-342900">
              <a:spcAft>
                <a:spcPts val="600"/>
              </a:spcAft>
              <a:buClr>
                <a:srgbClr val="00B050"/>
              </a:buClr>
              <a:buFont typeface="Arial" panose="020B0604020202020204" pitchFamily="34" charset="0"/>
              <a:buChar char="•"/>
            </a:pPr>
            <a:r>
              <a:rPr lang="en-US" sz="1540" dirty="0"/>
              <a:t>To be effective, the internal audit activity must have qualified, skilled and experienced people who can work in accordance with the Code of Ethics  and the International Standards</a:t>
            </a:r>
            <a:r>
              <a:rPr lang="en-US" sz="1540" dirty="0" smtClean="0"/>
              <a:t>.</a:t>
            </a:r>
          </a:p>
          <a:p>
            <a:pPr marL="631825" lvl="1" indent="-342900">
              <a:spcAft>
                <a:spcPts val="600"/>
              </a:spcAft>
              <a:buClr>
                <a:srgbClr val="00B050"/>
              </a:buClr>
              <a:buFont typeface="Arial" panose="020B0604020202020204" pitchFamily="34" charset="0"/>
              <a:buChar char="•"/>
            </a:pPr>
            <a:r>
              <a:rPr lang="en-US" sz="1540" dirty="0" smtClean="0"/>
              <a:t>For example, when your school is about to be inspected by </a:t>
            </a:r>
            <a:r>
              <a:rPr lang="en-US" sz="1540" dirty="0" err="1" smtClean="0"/>
              <a:t>Ofsted</a:t>
            </a:r>
            <a:r>
              <a:rPr lang="en-US" sz="1540" dirty="0" smtClean="0"/>
              <a:t>, the school will do an internal audit where they will check their books, buildings, student progression, finances, how it is managed and the teaching that goes on.</a:t>
            </a:r>
          </a:p>
          <a:p>
            <a:pPr marL="360363" lvl="1" indent="-342900">
              <a:spcAft>
                <a:spcPts val="600"/>
              </a:spcAft>
              <a:buClr>
                <a:srgbClr val="00B050"/>
              </a:buClr>
              <a:buFont typeface="Wingdings 3" panose="05040102010807070707" pitchFamily="18" charset="2"/>
              <a:buChar char=""/>
            </a:pPr>
            <a:r>
              <a:rPr lang="en-US" sz="1540" b="1" dirty="0" smtClean="0">
                <a:solidFill>
                  <a:srgbClr val="FF0000"/>
                </a:solidFill>
              </a:rPr>
              <a:t>Task 6.1 </a:t>
            </a:r>
            <a:r>
              <a:rPr lang="en-US" sz="1540" dirty="0" smtClean="0">
                <a:solidFill>
                  <a:srgbClr val="FF0000"/>
                </a:solidFill>
              </a:rPr>
              <a:t>– Research the benefits and limitations of doing an Internal Audit on your own school. What should be looked for, what is it not likely to show.</a:t>
            </a:r>
            <a:endParaRPr lang="en-US" sz="154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smtClean="0"/>
              <a:t>6.1 </a:t>
            </a:r>
            <a:r>
              <a:rPr lang="en-US" sz="3200" dirty="0" smtClean="0"/>
              <a:t>– How to Use Business Decision-Making Tools</a:t>
            </a:r>
            <a:endParaRPr lang="en-US" sz="3200" dirty="0"/>
          </a:p>
        </p:txBody>
      </p:sp>
    </p:spTree>
    <p:extLst>
      <p:ext uri="{BB962C8B-B14F-4D97-AF65-F5344CB8AC3E}">
        <p14:creationId xmlns:p14="http://schemas.microsoft.com/office/powerpoint/2010/main" val="291287321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318863784"/>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How the school changes for a week or two during inspection.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The likely things that could be found during an Audit.</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Decision Trees and how duties get handed down.</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A SWOT analysis of your own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Writing a pros sand cons list of doing a task, an audit is that on a large scale.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86145"/>
          </a:xfrm>
          <a:prstGeom prst="rect">
            <a:avLst/>
          </a:prstGeom>
        </p:spPr>
        <p:txBody>
          <a:bodyPr wrap="square">
            <a:spAutoFit/>
          </a:bodyPr>
          <a:lstStyle/>
          <a:p>
            <a:pPr marL="360363" lvl="1" indent="-342900">
              <a:spcAft>
                <a:spcPts val="300"/>
              </a:spcAft>
              <a:buClr>
                <a:srgbClr val="00B050"/>
              </a:buClr>
              <a:buFont typeface="Arial" panose="020B0604020202020204" pitchFamily="34" charset="0"/>
              <a:buChar char="•"/>
            </a:pPr>
            <a:r>
              <a:rPr lang="en-US" sz="1660" b="1" dirty="0" smtClean="0">
                <a:latin typeface="Arial" panose="020B0604020202020204" pitchFamily="34" charset="0"/>
                <a:cs typeface="Arial" panose="020B0604020202020204" pitchFamily="34" charset="0"/>
              </a:rPr>
              <a:t>External business environmental audit </a:t>
            </a:r>
            <a:r>
              <a:rPr lang="en-US" sz="1660" dirty="0" smtClean="0">
                <a:latin typeface="Arial" panose="020B0604020202020204" pitchFamily="34" charset="0"/>
                <a:cs typeface="Arial" panose="020B0604020202020204" pitchFamily="34" charset="0"/>
              </a:rPr>
              <a:t>- External business environmental audit includes all external factors relevant to the decision to be made; including financial, legal, ethical, economic, political, social, environmental and technological factors.</a:t>
            </a:r>
          </a:p>
          <a:p>
            <a:pPr marL="360363" lvl="1" indent="-342900">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In addition to carrying out internal audits of their environmental management system (EMS), many businesses use an external organisation to check that their EMS meets the standard they are working towards.</a:t>
            </a:r>
          </a:p>
          <a:p>
            <a:pPr marL="360363" lvl="1" indent="-342900">
              <a:spcAft>
                <a:spcPts val="300"/>
              </a:spcAft>
              <a:buClr>
                <a:srgbClr val="00B050"/>
              </a:buClr>
              <a:buFont typeface="Arial" panose="020B0604020202020204" pitchFamily="34" charset="0"/>
              <a:buChar char="•"/>
            </a:pPr>
            <a:r>
              <a:rPr lang="en-US" sz="1660" dirty="0" smtClean="0">
                <a:latin typeface="Arial" panose="020B0604020202020204" pitchFamily="34" charset="0"/>
                <a:cs typeface="Arial" panose="020B0604020202020204" pitchFamily="34" charset="0"/>
              </a:rPr>
              <a:t>For </a:t>
            </a:r>
            <a:r>
              <a:rPr lang="en-US" sz="1660" dirty="0">
                <a:latin typeface="Arial" panose="020B0604020202020204" pitchFamily="34" charset="0"/>
                <a:cs typeface="Arial" panose="020B0604020202020204" pitchFamily="34" charset="0"/>
              </a:rPr>
              <a:t>example, </a:t>
            </a:r>
            <a:r>
              <a:rPr lang="en-US" sz="1660" dirty="0" smtClean="0">
                <a:latin typeface="Arial" panose="020B0604020202020204" pitchFamily="34" charset="0"/>
                <a:cs typeface="Arial" panose="020B0604020202020204" pitchFamily="34" charset="0"/>
              </a:rPr>
              <a:t>companies like to be </a:t>
            </a:r>
            <a:r>
              <a:rPr lang="en-US" sz="1660" dirty="0">
                <a:latin typeface="Arial" panose="020B0604020202020204" pitchFamily="34" charset="0"/>
                <a:cs typeface="Arial" panose="020B0604020202020204" pitchFamily="34" charset="0"/>
              </a:rPr>
              <a:t>accredited </a:t>
            </a:r>
            <a:r>
              <a:rPr lang="en-US" sz="1660" dirty="0" smtClean="0">
                <a:latin typeface="Arial" panose="020B0604020202020204" pitchFamily="34" charset="0"/>
                <a:cs typeface="Arial" panose="020B0604020202020204" pitchFamily="34" charset="0"/>
              </a:rPr>
              <a:t>under the ISO schemes to show that they are abiding by environmental rules.</a:t>
            </a:r>
            <a:endParaRPr lang="en-US" sz="1660" dirty="0">
              <a:latin typeface="Arial" panose="020B0604020202020204" pitchFamily="34" charset="0"/>
              <a:cs typeface="Arial" panose="020B0604020202020204" pitchFamily="34" charset="0"/>
            </a:endParaRPr>
          </a:p>
          <a:p>
            <a:pPr marL="360363" lvl="1" indent="-342900">
              <a:spcAft>
                <a:spcPts val="300"/>
              </a:spcAft>
              <a:buClr>
                <a:srgbClr val="00B050"/>
              </a:buClr>
              <a:buFont typeface="Wingdings 3" panose="05040102010807070707" pitchFamily="18" charset="2"/>
              <a:buChar char=""/>
            </a:pPr>
            <a:r>
              <a:rPr lang="en-US" sz="1660" dirty="0">
                <a:latin typeface="Arial" panose="020B0604020202020204" pitchFamily="34" charset="0"/>
                <a:cs typeface="Arial" panose="020B0604020202020204" pitchFamily="34" charset="0"/>
              </a:rPr>
              <a:t>A successful external audit will confirm that your EMS</a:t>
            </a:r>
            <a:r>
              <a:rPr lang="en-US" sz="1660" dirty="0" smtClean="0">
                <a:latin typeface="Arial" panose="020B0604020202020204" pitchFamily="34" charset="0"/>
                <a:cs typeface="Arial" panose="020B0604020202020204" pitchFamily="34" charset="0"/>
              </a:rPr>
              <a:t>:</a:t>
            </a:r>
            <a:endParaRPr lang="en-US" sz="1660" dirty="0">
              <a:latin typeface="Arial" panose="020B0604020202020204" pitchFamily="34" charset="0"/>
              <a:cs typeface="Arial" panose="020B0604020202020204" pitchFamily="34" charset="0"/>
            </a:endParaRPr>
          </a:p>
          <a:p>
            <a:pPr marL="631825" lvl="1" indent="-271463">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conforms to specified requirements</a:t>
            </a:r>
          </a:p>
          <a:p>
            <a:pPr marL="631825" lvl="1" indent="-271463">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is able to consistently achieve its policy and objectives</a:t>
            </a:r>
          </a:p>
          <a:p>
            <a:pPr marL="631825" lvl="1" indent="-271463">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is effectively carried out</a:t>
            </a:r>
          </a:p>
          <a:p>
            <a:pPr marL="360363" lvl="1" indent="-342900">
              <a:spcAft>
                <a:spcPts val="300"/>
              </a:spcAft>
              <a:buClr>
                <a:srgbClr val="00B050"/>
              </a:buClr>
              <a:buFont typeface="Wingdings 3" panose="05040102010807070707" pitchFamily="18" charset="2"/>
              <a:buChar char=""/>
            </a:pPr>
            <a:r>
              <a:rPr lang="en-US" sz="1660" dirty="0">
                <a:latin typeface="Arial" panose="020B0604020202020204" pitchFamily="34" charset="0"/>
                <a:cs typeface="Arial" panose="020B0604020202020204" pitchFamily="34" charset="0"/>
              </a:rPr>
              <a:t>The benefits of having your EMS externally certified include</a:t>
            </a:r>
            <a:r>
              <a:rPr lang="en-US" sz="1660" dirty="0" smtClean="0">
                <a:latin typeface="Arial" panose="020B0604020202020204" pitchFamily="34" charset="0"/>
                <a:cs typeface="Arial" panose="020B0604020202020204" pitchFamily="34" charset="0"/>
              </a:rPr>
              <a:t>:</a:t>
            </a:r>
            <a:endParaRPr lang="en-US" sz="1660" dirty="0">
              <a:latin typeface="Arial" panose="020B0604020202020204" pitchFamily="34" charset="0"/>
              <a:cs typeface="Arial" panose="020B0604020202020204" pitchFamily="34" charset="0"/>
            </a:endParaRPr>
          </a:p>
          <a:p>
            <a:pPr marL="631825" lvl="1" indent="-342900">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attracting investors, employees and clients through showing your commitment to environmental management</a:t>
            </a:r>
          </a:p>
          <a:p>
            <a:pPr marL="631825" lvl="1" indent="-342900">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confidence that your EMS meets requirements</a:t>
            </a:r>
          </a:p>
          <a:p>
            <a:pPr marL="631825" lvl="1" indent="-342900">
              <a:spcAft>
                <a:spcPts val="300"/>
              </a:spcAft>
              <a:buClr>
                <a:srgbClr val="00B050"/>
              </a:buClr>
              <a:buFont typeface="Arial" panose="020B0604020202020204" pitchFamily="34" charset="0"/>
              <a:buChar char="•"/>
            </a:pPr>
            <a:r>
              <a:rPr lang="en-US" sz="1660" dirty="0">
                <a:latin typeface="Arial" panose="020B0604020202020204" pitchFamily="34" charset="0"/>
                <a:cs typeface="Arial" panose="020B0604020202020204" pitchFamily="34" charset="0"/>
              </a:rPr>
              <a:t>confirmation that you have adopted the right approach to your </a:t>
            </a:r>
            <a:r>
              <a:rPr lang="en-US" sz="1660" dirty="0" smtClean="0">
                <a:latin typeface="Arial" panose="020B0604020202020204" pitchFamily="34" charset="0"/>
                <a:cs typeface="Arial" panose="020B0604020202020204" pitchFamily="34" charset="0"/>
              </a:rPr>
              <a:t>EMS</a:t>
            </a:r>
          </a:p>
        </p:txBody>
      </p:sp>
      <p:sp>
        <p:nvSpPr>
          <p:cNvPr id="14" name="Title 2"/>
          <p:cNvSpPr>
            <a:spLocks noGrp="1"/>
          </p:cNvSpPr>
          <p:nvPr>
            <p:ph type="title"/>
          </p:nvPr>
        </p:nvSpPr>
        <p:spPr>
          <a:xfrm>
            <a:off x="70266" y="72008"/>
            <a:ext cx="8859452" cy="548680"/>
          </a:xfrm>
        </p:spPr>
        <p:txBody>
          <a:bodyPr>
            <a:noAutofit/>
          </a:bodyPr>
          <a:lstStyle/>
          <a:p>
            <a:r>
              <a:rPr lang="en-US" sz="1700" smtClean="0">
                <a:latin typeface="Arial" panose="020B0604020202020204" pitchFamily="34" charset="0"/>
                <a:cs typeface="Arial" panose="020B0604020202020204" pitchFamily="34" charset="0"/>
              </a:rPr>
              <a:t>6.1 </a:t>
            </a:r>
            <a:r>
              <a:rPr lang="en-US" sz="1700" dirty="0" smtClean="0">
                <a:latin typeface="Arial" panose="020B0604020202020204" pitchFamily="34" charset="0"/>
                <a:cs typeface="Arial" panose="020B0604020202020204" pitchFamily="34" charset="0"/>
              </a:rPr>
              <a:t>– How to Use Business Decision-Making Tools</a:t>
            </a:r>
            <a:endParaRPr lang="en-US"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618520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 ds:uri="http://www.w3.org/XML/1998/namespace"/>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51203</TotalTime>
  <Words>7525</Words>
  <Application>Microsoft Office PowerPoint</Application>
  <PresentationFormat>On-screen Show (4:3)</PresentationFormat>
  <Paragraphs>541</Paragraphs>
  <Slides>39</Slides>
  <Notes>39</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03 – Learning Outcome (LO) Weightings</vt:lpstr>
      <vt:lpstr>Unit 03 – Learning Outcome (LO) Weightings</vt:lpstr>
      <vt:lpstr>6.1 – How to Use Business Decision-Making Tools</vt:lpstr>
      <vt:lpstr>6.1 – How to Use Business Decision-Making Tools</vt:lpstr>
      <vt:lpstr>6.1 – How to Use Business Decision-Making Tools</vt:lpstr>
      <vt:lpstr>6.1 – How to Use Business Decision-Making Tools</vt:lpstr>
      <vt:lpstr>6.1 – How to Use Business Decision-Making Tools</vt:lpstr>
      <vt:lpstr>6.1 – How to Use Business Decision-Making Tools</vt:lpstr>
      <vt:lpstr>6.2 – How Different Strategies are used</vt:lpstr>
      <vt:lpstr>6.2 – How Different Strategies are used</vt:lpstr>
      <vt:lpstr>6.2 – How Different Strategies are used</vt:lpstr>
      <vt:lpstr>6.2 – How Different Strategies are used</vt:lpstr>
      <vt:lpstr>6.2 – How Different Strategies are used</vt:lpstr>
      <vt:lpstr>6.2 – How Different Strategies are used</vt:lpstr>
      <vt:lpstr>6.2 – How Different Strategies are used</vt:lpstr>
      <vt:lpstr>6.3 - How to make business decisions</vt:lpstr>
      <vt:lpstr>6.3 - How to make business decisions</vt:lpstr>
      <vt:lpstr>6.4 - How to Justify a Business Decision</vt:lpstr>
      <vt:lpstr>6.4 - How to Justify a Business Decision</vt:lpstr>
      <vt:lpstr>6.4 - How to Justify a Business Decision</vt:lpstr>
      <vt:lpstr>6.4 - How to Justify a Business Decision</vt:lpstr>
      <vt:lpstr>6 – Exam Questions – June 2016</vt:lpstr>
      <vt:lpstr>6 – Exam Questions – June 2016</vt:lpstr>
      <vt:lpstr>6 – Exam Questions – June 2016</vt:lpstr>
      <vt:lpstr>6 – Exam Questions – June 2016</vt:lpstr>
      <vt:lpstr>6 – Exam Questions – June 2016</vt:lpstr>
      <vt:lpstr>6 – Exam Questions – June 2016</vt:lpstr>
      <vt:lpstr>6 – Exam Questions – June 2016</vt:lpstr>
      <vt:lpstr>6 – Exam Questions – June 2016</vt:lpstr>
      <vt:lpstr>6 – Exam Questions – June 2016</vt:lpstr>
      <vt:lpstr>6 – Exam Questions – 2016 – Markscheme Answers</vt:lpstr>
      <vt:lpstr>6 – Exam Questions – 2016 – Markscheme Answers</vt:lpstr>
      <vt:lpstr>6 – Exam Questions – 2016 – Markscheme Answers</vt:lpstr>
      <vt:lpstr>6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LO6 - Cambridge Technicals</dc:title>
  <dc:subject>eBusiness</dc:subject>
  <dc:creator>Enderoth</dc:creator>
  <cp:lastModifiedBy>Stephen Rafferty</cp:lastModifiedBy>
  <cp:revision>1663</cp:revision>
  <cp:lastPrinted>2014-01-22T18:25:48Z</cp:lastPrinted>
  <dcterms:created xsi:type="dcterms:W3CDTF">2008-03-12T11:01:44Z</dcterms:created>
  <dcterms:modified xsi:type="dcterms:W3CDTF">2017-07-13T17:09:10Z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